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5"/>
  </p:notesMasterIdLst>
  <p:sldIdLst>
    <p:sldId id="356" r:id="rId2"/>
    <p:sldId id="332" r:id="rId3"/>
    <p:sldId id="352" r:id="rId4"/>
    <p:sldId id="362" r:id="rId5"/>
    <p:sldId id="336" r:id="rId6"/>
    <p:sldId id="368" r:id="rId7"/>
    <p:sldId id="366" r:id="rId8"/>
    <p:sldId id="364" r:id="rId9"/>
    <p:sldId id="343" r:id="rId10"/>
    <p:sldId id="340" r:id="rId11"/>
    <p:sldId id="358" r:id="rId12"/>
    <p:sldId id="354" r:id="rId13"/>
    <p:sldId id="313" r:id="rId14"/>
  </p:sldIdLst>
  <p:sldSz cx="9144000" cy="6858000" type="screen4x3"/>
  <p:notesSz cx="6858000" cy="9144000"/>
  <p:defaultTextStyle>
    <a:defPPr>
      <a:defRPr lang="en-US"/>
    </a:defPPr>
    <a:lvl1pPr algn="ctr" rtl="0" fontAlgn="base">
      <a:spcBef>
        <a:spcPct val="0"/>
      </a:spcBef>
      <a:spcAft>
        <a:spcPct val="0"/>
      </a:spcAft>
      <a:defRPr sz="2800" kern="1200">
        <a:solidFill>
          <a:schemeClr val="tx2"/>
        </a:solidFill>
        <a:latin typeface="Times New Roman" pitchFamily="18" charset="0"/>
        <a:ea typeface="+mn-ea"/>
        <a:cs typeface="+mn-cs"/>
      </a:defRPr>
    </a:lvl1pPr>
    <a:lvl2pPr marL="457200" algn="ctr" rtl="0" fontAlgn="base">
      <a:spcBef>
        <a:spcPct val="0"/>
      </a:spcBef>
      <a:spcAft>
        <a:spcPct val="0"/>
      </a:spcAft>
      <a:defRPr sz="2800" kern="1200">
        <a:solidFill>
          <a:schemeClr val="tx2"/>
        </a:solidFill>
        <a:latin typeface="Times New Roman" pitchFamily="18" charset="0"/>
        <a:ea typeface="+mn-ea"/>
        <a:cs typeface="+mn-cs"/>
      </a:defRPr>
    </a:lvl2pPr>
    <a:lvl3pPr marL="914400" algn="ctr" rtl="0" fontAlgn="base">
      <a:spcBef>
        <a:spcPct val="0"/>
      </a:spcBef>
      <a:spcAft>
        <a:spcPct val="0"/>
      </a:spcAft>
      <a:defRPr sz="2800" kern="1200">
        <a:solidFill>
          <a:schemeClr val="tx2"/>
        </a:solidFill>
        <a:latin typeface="Times New Roman" pitchFamily="18" charset="0"/>
        <a:ea typeface="+mn-ea"/>
        <a:cs typeface="+mn-cs"/>
      </a:defRPr>
    </a:lvl3pPr>
    <a:lvl4pPr marL="1371600" algn="ctr" rtl="0" fontAlgn="base">
      <a:spcBef>
        <a:spcPct val="0"/>
      </a:spcBef>
      <a:spcAft>
        <a:spcPct val="0"/>
      </a:spcAft>
      <a:defRPr sz="2800" kern="1200">
        <a:solidFill>
          <a:schemeClr val="tx2"/>
        </a:solidFill>
        <a:latin typeface="Times New Roman" pitchFamily="18" charset="0"/>
        <a:ea typeface="+mn-ea"/>
        <a:cs typeface="+mn-cs"/>
      </a:defRPr>
    </a:lvl4pPr>
    <a:lvl5pPr marL="1828800" algn="ctr" rtl="0" fontAlgn="base">
      <a:spcBef>
        <a:spcPct val="0"/>
      </a:spcBef>
      <a:spcAft>
        <a:spcPct val="0"/>
      </a:spcAft>
      <a:defRPr sz="2800" kern="1200">
        <a:solidFill>
          <a:schemeClr val="tx2"/>
        </a:solidFill>
        <a:latin typeface="Times New Roman" pitchFamily="18" charset="0"/>
        <a:ea typeface="+mn-ea"/>
        <a:cs typeface="+mn-cs"/>
      </a:defRPr>
    </a:lvl5pPr>
    <a:lvl6pPr marL="2286000" algn="l" defTabSz="914400" rtl="0" eaLnBrk="1" latinLnBrk="0" hangingPunct="1">
      <a:defRPr sz="2800" kern="1200">
        <a:solidFill>
          <a:schemeClr val="tx2"/>
        </a:solidFill>
        <a:latin typeface="Times New Roman" pitchFamily="18" charset="0"/>
        <a:ea typeface="+mn-ea"/>
        <a:cs typeface="+mn-cs"/>
      </a:defRPr>
    </a:lvl6pPr>
    <a:lvl7pPr marL="2743200" algn="l" defTabSz="914400" rtl="0" eaLnBrk="1" latinLnBrk="0" hangingPunct="1">
      <a:defRPr sz="2800" kern="1200">
        <a:solidFill>
          <a:schemeClr val="tx2"/>
        </a:solidFill>
        <a:latin typeface="Times New Roman" pitchFamily="18" charset="0"/>
        <a:ea typeface="+mn-ea"/>
        <a:cs typeface="+mn-cs"/>
      </a:defRPr>
    </a:lvl7pPr>
    <a:lvl8pPr marL="3200400" algn="l" defTabSz="914400" rtl="0" eaLnBrk="1" latinLnBrk="0" hangingPunct="1">
      <a:defRPr sz="2800" kern="1200">
        <a:solidFill>
          <a:schemeClr val="tx2"/>
        </a:solidFill>
        <a:latin typeface="Times New Roman" pitchFamily="18" charset="0"/>
        <a:ea typeface="+mn-ea"/>
        <a:cs typeface="+mn-cs"/>
      </a:defRPr>
    </a:lvl8pPr>
    <a:lvl9pPr marL="3657600" algn="l" defTabSz="914400" rtl="0" eaLnBrk="1" latinLnBrk="0" hangingPunct="1">
      <a:defRPr sz="2800" kern="1200">
        <a:solidFill>
          <a:schemeClr val="tx2"/>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0000"/>
    <a:srgbClr val="FFCCCC"/>
    <a:srgbClr val="000066"/>
    <a:srgbClr val="FF0000"/>
    <a:srgbClr val="0000FA"/>
    <a:srgbClr val="CC9900"/>
    <a:srgbClr val="FFFF66"/>
    <a:srgbClr val="FFCC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207" autoAdjust="0"/>
    <p:restoredTop sz="94664" autoAdjust="0"/>
  </p:normalViewPr>
  <p:slideViewPr>
    <p:cSldViewPr>
      <p:cViewPr varScale="1">
        <p:scale>
          <a:sx n="41" d="100"/>
          <a:sy n="41" d="100"/>
        </p:scale>
        <p:origin x="-144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pPr>
              <a:defRPr/>
            </a:pPr>
            <a:endParaRPr lang="en-US"/>
          </a:p>
        </p:txBody>
      </p:sp>
      <p:sp>
        <p:nvSpPr>
          <p:cNvPr id="1116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pPr>
              <a:defRPr/>
            </a:pPr>
            <a:endParaRPr lang="en-US"/>
          </a:p>
        </p:txBody>
      </p:sp>
      <p:sp>
        <p:nvSpPr>
          <p:cNvPr id="1638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16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16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pPr>
              <a:defRPr/>
            </a:pPr>
            <a:endParaRPr lang="en-US"/>
          </a:p>
        </p:txBody>
      </p:sp>
      <p:sp>
        <p:nvSpPr>
          <p:cNvPr id="1116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pPr>
              <a:defRPr/>
            </a:pPr>
            <a:fld id="{E68E8928-EA17-4B0A-89CE-8E00BC618B1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9"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0"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1"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2"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3"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4"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5"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6"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7"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8"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9"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0"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9"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0"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1"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2"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w="9525">
              <a:noFill/>
              <a:round/>
              <a:headEnd/>
              <a:tailEnd/>
            </a:ln>
          </p:spPr>
          <p:txBody>
            <a:bodyPr/>
            <a:lstStyle/>
            <a:p>
              <a:pPr>
                <a:defRPr/>
              </a:pPr>
              <a:endParaRPr lang="en-US"/>
            </a:p>
          </p:txBody>
        </p:sp>
        <p:sp>
          <p:nvSpPr>
            <p:cNvPr id="13"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w="9525">
              <a:noFill/>
              <a:round/>
              <a:headEnd/>
              <a:tailEnd/>
            </a:ln>
          </p:spPr>
          <p:txBody>
            <a:bodyPr/>
            <a:lstStyle/>
            <a:p>
              <a:pPr>
                <a:defRPr/>
              </a:pPr>
              <a:endParaRPr lang="en-US"/>
            </a:p>
          </p:txBody>
        </p:sp>
        <p:sp>
          <p:nvSpPr>
            <p:cNvPr id="14"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5"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w="9525">
              <a:noFill/>
              <a:round/>
              <a:headEnd/>
              <a:tailEnd/>
            </a:ln>
          </p:spPr>
          <p:txBody>
            <a:bodyPr/>
            <a:lstStyle/>
            <a:p>
              <a:pPr>
                <a:defRPr/>
              </a:pPr>
              <a:endParaRPr lang="en-US"/>
            </a:p>
          </p:txBody>
        </p:sp>
        <p:sp>
          <p:nvSpPr>
            <p:cNvPr id="16"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w="9525">
              <a:noFill/>
              <a:round/>
              <a:headEnd/>
              <a:tailEnd/>
            </a:ln>
          </p:spPr>
          <p:txBody>
            <a:bodyPr/>
            <a:lstStyle/>
            <a:p>
              <a:pPr>
                <a:defRPr/>
              </a:pPr>
              <a:endParaRPr lang="en-US"/>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p:spPr>
          <p:txBody>
            <a:bodyPr/>
            <a:lstStyle/>
            <a:p>
              <a:pPr>
                <a:defRPr/>
              </a:pPr>
              <a:endParaRPr lang="en-US"/>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p:spPr>
          <p:txBody>
            <a:bodyPr/>
            <a:lstStyle/>
            <a:p>
              <a:pPr>
                <a:defRPr/>
              </a:pPr>
              <a:endParaRPr lang="en-US"/>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p:spPr>
          <p:txBody>
            <a:bodyPr/>
            <a:lstStyle/>
            <a:p>
              <a:pPr>
                <a:defRPr/>
              </a:pPr>
              <a:endParaRPr lang="en-US"/>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p:spPr>
            <p:txBody>
              <a:bodyPr/>
              <a:lstStyle/>
              <a:p>
                <a:pPr>
                  <a:defRPr/>
                </a:pPr>
                <a:endParaRPr lang="en-US"/>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p:spPr>
            <p:txBody>
              <a:bodyPr/>
              <a:lstStyle/>
              <a:p>
                <a:pPr>
                  <a:defRPr/>
                </a:pPr>
                <a:endParaRPr lang="en-US"/>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p:spPr>
            <p:txBody>
              <a:bodyPr/>
              <a:lstStyle/>
              <a:p>
                <a:pPr>
                  <a:defRPr/>
                </a:pPr>
                <a:endParaRPr lang="en-US"/>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p:spPr>
            <p:txBody>
              <a:bodyPr/>
              <a:lstStyle/>
              <a:p>
                <a:pPr>
                  <a:defRPr/>
                </a:pPr>
                <a:endParaRPr lang="en-US"/>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p:spPr>
            <p:txBody>
              <a:bodyPr/>
              <a:lstStyle/>
              <a:p>
                <a:pPr>
                  <a:defRPr/>
                </a:pPr>
                <a:endParaRPr lang="en-US"/>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p:spPr>
          <p:txBody>
            <a:bodyPr/>
            <a:lstStyle/>
            <a:p>
              <a:pPr>
                <a:defRPr/>
              </a:pPr>
              <a:endParaRPr lang="en-US"/>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p:spPr>
          <p:txBody>
            <a:bodyPr/>
            <a:lstStyle/>
            <a:p>
              <a:pPr>
                <a:defRPr/>
              </a:pPr>
              <a:endParaRPr lang="en-US"/>
            </a:p>
          </p:txBody>
        </p:sp>
      </p:grpSp>
      <p:sp>
        <p:nvSpPr>
          <p:cNvPr id="194599"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194600"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1" name="Rectangle 41"/>
          <p:cNvSpPr>
            <a:spLocks noGrp="1" noChangeArrowheads="1"/>
          </p:cNvSpPr>
          <p:nvPr>
            <p:ph type="dt" sz="quarter" idx="10"/>
          </p:nvPr>
        </p:nvSpPr>
        <p:spPr/>
        <p:txBody>
          <a:bodyPr/>
          <a:lstStyle>
            <a:lvl1pPr>
              <a:defRPr/>
            </a:lvl1pPr>
          </a:lstStyle>
          <a:p>
            <a:pPr>
              <a:defRPr/>
            </a:pPr>
            <a:endParaRPr lang="en-US"/>
          </a:p>
        </p:txBody>
      </p:sp>
      <p:sp>
        <p:nvSpPr>
          <p:cNvPr id="42" name="Rectangle 42"/>
          <p:cNvSpPr>
            <a:spLocks noGrp="1" noChangeArrowheads="1"/>
          </p:cNvSpPr>
          <p:nvPr>
            <p:ph type="ftr" sz="quarter" idx="11"/>
          </p:nvPr>
        </p:nvSpPr>
        <p:spPr/>
        <p:txBody>
          <a:bodyPr/>
          <a:lstStyle>
            <a:lvl1pPr>
              <a:defRPr/>
            </a:lvl1pPr>
          </a:lstStyle>
          <a:p>
            <a:pPr>
              <a:defRPr/>
            </a:pPr>
            <a:endParaRPr lang="en-US"/>
          </a:p>
        </p:txBody>
      </p:sp>
      <p:sp>
        <p:nvSpPr>
          <p:cNvPr id="43" name="Rectangle 43"/>
          <p:cNvSpPr>
            <a:spLocks noGrp="1" noChangeArrowheads="1"/>
          </p:cNvSpPr>
          <p:nvPr>
            <p:ph type="sldNum" sz="quarter" idx="12"/>
          </p:nvPr>
        </p:nvSpPr>
        <p:spPr/>
        <p:txBody>
          <a:bodyPr/>
          <a:lstStyle>
            <a:lvl1pPr>
              <a:defRPr/>
            </a:lvl1pPr>
          </a:lstStyle>
          <a:p>
            <a:pPr>
              <a:defRPr/>
            </a:pPr>
            <a:fld id="{A8AB7474-3ADF-4FF3-A0CD-BC1D20D9C6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B64294AB-84F3-4E9E-B6D1-C513D1763CF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030C7681-3C9A-4B46-B45B-E05627AF619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0"/>
          <p:cNvSpPr>
            <a:spLocks noGrp="1" noChangeArrowheads="1"/>
          </p:cNvSpPr>
          <p:nvPr>
            <p:ph type="dt" sz="half" idx="10"/>
          </p:nvPr>
        </p:nvSpPr>
        <p:spPr>
          <a:ln/>
        </p:spPr>
        <p:txBody>
          <a:bodyPr/>
          <a:lstStyle>
            <a:lvl1pPr>
              <a:defRPr/>
            </a:lvl1pPr>
          </a:lstStyle>
          <a:p>
            <a:pPr>
              <a:defRPr/>
            </a:pPr>
            <a:endParaRPr lang="en-US"/>
          </a:p>
        </p:txBody>
      </p:sp>
      <p:sp>
        <p:nvSpPr>
          <p:cNvPr id="4" name="Rectangle 41"/>
          <p:cNvSpPr>
            <a:spLocks noGrp="1" noChangeArrowheads="1"/>
          </p:cNvSpPr>
          <p:nvPr>
            <p:ph type="ftr" sz="quarter" idx="11"/>
          </p:nvPr>
        </p:nvSpPr>
        <p:spPr>
          <a:ln/>
        </p:spPr>
        <p:txBody>
          <a:bodyPr/>
          <a:lstStyle>
            <a:lvl1pPr>
              <a:defRPr/>
            </a:lvl1pPr>
          </a:lstStyle>
          <a:p>
            <a:pPr>
              <a:defRPr/>
            </a:pPr>
            <a:endParaRPr lang="en-US"/>
          </a:p>
        </p:txBody>
      </p:sp>
      <p:sp>
        <p:nvSpPr>
          <p:cNvPr id="5" name="Rectangle 42"/>
          <p:cNvSpPr>
            <a:spLocks noGrp="1" noChangeArrowheads="1"/>
          </p:cNvSpPr>
          <p:nvPr>
            <p:ph type="sldNum" sz="quarter" idx="12"/>
          </p:nvPr>
        </p:nvSpPr>
        <p:spPr>
          <a:ln/>
        </p:spPr>
        <p:txBody>
          <a:bodyPr/>
          <a:lstStyle>
            <a:lvl1pPr>
              <a:defRPr/>
            </a:lvl1pPr>
          </a:lstStyle>
          <a:p>
            <a:pPr>
              <a:defRPr/>
            </a:pPr>
            <a:fld id="{BC2FE1CD-6C4D-41D7-80B3-9DEC48C757A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A1EAA9FB-7CEF-4CF2-9B8F-2FC7651BA25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806DD32D-7947-466F-856A-2C27BE65D29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C2ABDACB-64B8-4235-98E7-1BA9C4EC994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0"/>
          <p:cNvSpPr>
            <a:spLocks noGrp="1" noChangeArrowheads="1"/>
          </p:cNvSpPr>
          <p:nvPr>
            <p:ph type="dt" sz="half" idx="10"/>
          </p:nvPr>
        </p:nvSpPr>
        <p:spPr>
          <a:ln/>
        </p:spPr>
        <p:txBody>
          <a:bodyPr/>
          <a:lstStyle>
            <a:lvl1pPr>
              <a:defRPr/>
            </a:lvl1pPr>
          </a:lstStyle>
          <a:p>
            <a:pPr>
              <a:defRPr/>
            </a:pPr>
            <a:endParaRPr lang="en-US"/>
          </a:p>
        </p:txBody>
      </p:sp>
      <p:sp>
        <p:nvSpPr>
          <p:cNvPr id="8" name="Rectangle 41"/>
          <p:cNvSpPr>
            <a:spLocks noGrp="1" noChangeArrowheads="1"/>
          </p:cNvSpPr>
          <p:nvPr>
            <p:ph type="ftr" sz="quarter" idx="11"/>
          </p:nvPr>
        </p:nvSpPr>
        <p:spPr>
          <a:ln/>
        </p:spPr>
        <p:txBody>
          <a:bodyPr/>
          <a:lstStyle>
            <a:lvl1pPr>
              <a:defRPr/>
            </a:lvl1pPr>
          </a:lstStyle>
          <a:p>
            <a:pPr>
              <a:defRPr/>
            </a:pPr>
            <a:endParaRPr lang="en-US"/>
          </a:p>
        </p:txBody>
      </p:sp>
      <p:sp>
        <p:nvSpPr>
          <p:cNvPr id="9" name="Rectangle 42"/>
          <p:cNvSpPr>
            <a:spLocks noGrp="1" noChangeArrowheads="1"/>
          </p:cNvSpPr>
          <p:nvPr>
            <p:ph type="sldNum" sz="quarter" idx="12"/>
          </p:nvPr>
        </p:nvSpPr>
        <p:spPr>
          <a:ln/>
        </p:spPr>
        <p:txBody>
          <a:bodyPr/>
          <a:lstStyle>
            <a:lvl1pPr>
              <a:defRPr/>
            </a:lvl1pPr>
          </a:lstStyle>
          <a:p>
            <a:pPr>
              <a:defRPr/>
            </a:pPr>
            <a:fld id="{F5E70B82-6CDF-43EB-B44B-481871E2A8A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0"/>
          <p:cNvSpPr>
            <a:spLocks noGrp="1" noChangeArrowheads="1"/>
          </p:cNvSpPr>
          <p:nvPr>
            <p:ph type="dt" sz="half" idx="10"/>
          </p:nvPr>
        </p:nvSpPr>
        <p:spPr>
          <a:ln/>
        </p:spPr>
        <p:txBody>
          <a:bodyPr/>
          <a:lstStyle>
            <a:lvl1pPr>
              <a:defRPr/>
            </a:lvl1pPr>
          </a:lstStyle>
          <a:p>
            <a:pPr>
              <a:defRPr/>
            </a:pPr>
            <a:endParaRPr lang="en-US"/>
          </a:p>
        </p:txBody>
      </p:sp>
      <p:sp>
        <p:nvSpPr>
          <p:cNvPr id="4" name="Rectangle 41"/>
          <p:cNvSpPr>
            <a:spLocks noGrp="1" noChangeArrowheads="1"/>
          </p:cNvSpPr>
          <p:nvPr>
            <p:ph type="ftr" sz="quarter" idx="11"/>
          </p:nvPr>
        </p:nvSpPr>
        <p:spPr>
          <a:ln/>
        </p:spPr>
        <p:txBody>
          <a:bodyPr/>
          <a:lstStyle>
            <a:lvl1pPr>
              <a:defRPr/>
            </a:lvl1pPr>
          </a:lstStyle>
          <a:p>
            <a:pPr>
              <a:defRPr/>
            </a:pPr>
            <a:endParaRPr lang="en-US"/>
          </a:p>
        </p:txBody>
      </p:sp>
      <p:sp>
        <p:nvSpPr>
          <p:cNvPr id="5" name="Rectangle 42"/>
          <p:cNvSpPr>
            <a:spLocks noGrp="1" noChangeArrowheads="1"/>
          </p:cNvSpPr>
          <p:nvPr>
            <p:ph type="sldNum" sz="quarter" idx="12"/>
          </p:nvPr>
        </p:nvSpPr>
        <p:spPr>
          <a:ln/>
        </p:spPr>
        <p:txBody>
          <a:bodyPr/>
          <a:lstStyle>
            <a:lvl1pPr>
              <a:defRPr/>
            </a:lvl1pPr>
          </a:lstStyle>
          <a:p>
            <a:pPr>
              <a:defRPr/>
            </a:pPr>
            <a:fld id="{9F1E575E-9B92-435F-9EF7-FF32B860B05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endParaRPr lang="en-US"/>
          </a:p>
        </p:txBody>
      </p:sp>
      <p:sp>
        <p:nvSpPr>
          <p:cNvPr id="3" name="Rectangle 41"/>
          <p:cNvSpPr>
            <a:spLocks noGrp="1" noChangeArrowheads="1"/>
          </p:cNvSpPr>
          <p:nvPr>
            <p:ph type="ftr" sz="quarter" idx="11"/>
          </p:nvPr>
        </p:nvSpPr>
        <p:spPr>
          <a:ln/>
        </p:spPr>
        <p:txBody>
          <a:bodyPr/>
          <a:lstStyle>
            <a:lvl1pPr>
              <a:defRPr/>
            </a:lvl1pPr>
          </a:lstStyle>
          <a:p>
            <a:pPr>
              <a:defRPr/>
            </a:pPr>
            <a:endParaRPr lang="en-US"/>
          </a:p>
        </p:txBody>
      </p:sp>
      <p:sp>
        <p:nvSpPr>
          <p:cNvPr id="4" name="Rectangle 42"/>
          <p:cNvSpPr>
            <a:spLocks noGrp="1" noChangeArrowheads="1"/>
          </p:cNvSpPr>
          <p:nvPr>
            <p:ph type="sldNum" sz="quarter" idx="12"/>
          </p:nvPr>
        </p:nvSpPr>
        <p:spPr>
          <a:ln/>
        </p:spPr>
        <p:txBody>
          <a:bodyPr/>
          <a:lstStyle>
            <a:lvl1pPr>
              <a:defRPr/>
            </a:lvl1pPr>
          </a:lstStyle>
          <a:p>
            <a:pPr>
              <a:defRPr/>
            </a:pPr>
            <a:fld id="{14147D03-B150-4697-9753-94AC872664B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2A58191E-DEEF-4E72-BD39-824205960F6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0D07C83C-DF25-46EA-BDDF-C767172BF41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588" y="0"/>
            <a:ext cx="9148762" cy="6851650"/>
            <a:chOff x="1" y="0"/>
            <a:chExt cx="5763" cy="4316"/>
          </a:xfrm>
        </p:grpSpPr>
        <p:sp>
          <p:nvSpPr>
            <p:cNvPr id="193539"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93540"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93541"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1035" name="Group 6"/>
            <p:cNvGrpSpPr>
              <a:grpSpLocks/>
            </p:cNvGrpSpPr>
            <p:nvPr/>
          </p:nvGrpSpPr>
          <p:grpSpPr bwMode="auto">
            <a:xfrm>
              <a:off x="288" y="0"/>
              <a:ext cx="5098" cy="4316"/>
              <a:chOff x="288" y="0"/>
              <a:chExt cx="5098" cy="4316"/>
            </a:xfrm>
          </p:grpSpPr>
          <p:sp>
            <p:nvSpPr>
              <p:cNvPr id="193543"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44"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45"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46"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47"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48"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49"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50"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51"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52"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53"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54"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55"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193556"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93557"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93558"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039"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w="9525">
              <a:noFill/>
              <a:round/>
              <a:headEnd/>
              <a:tailEnd/>
            </a:ln>
          </p:spPr>
          <p:txBody>
            <a:bodyPr/>
            <a:lstStyle/>
            <a:p>
              <a:pPr>
                <a:defRPr/>
              </a:pPr>
              <a:endParaRPr lang="en-US"/>
            </a:p>
          </p:txBody>
        </p:sp>
        <p:sp>
          <p:nvSpPr>
            <p:cNvPr id="1040"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w="9525">
              <a:noFill/>
              <a:round/>
              <a:headEnd/>
              <a:tailEnd/>
            </a:ln>
          </p:spPr>
          <p:txBody>
            <a:bodyPr/>
            <a:lstStyle/>
            <a:p>
              <a:pPr>
                <a:defRPr/>
              </a:pPr>
              <a:endParaRPr lang="en-US"/>
            </a:p>
          </p:txBody>
        </p:sp>
        <p:sp>
          <p:nvSpPr>
            <p:cNvPr id="193561"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042"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w="9525">
              <a:noFill/>
              <a:round/>
              <a:headEnd/>
              <a:tailEnd/>
            </a:ln>
          </p:spPr>
          <p:txBody>
            <a:bodyPr/>
            <a:lstStyle/>
            <a:p>
              <a:pPr>
                <a:defRPr/>
              </a:pPr>
              <a:endParaRPr lang="en-US"/>
            </a:p>
          </p:txBody>
        </p:sp>
        <p:sp>
          <p:nvSpPr>
            <p:cNvPr id="1043"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w="9525">
              <a:noFill/>
              <a:round/>
              <a:headEnd/>
              <a:tailEnd/>
            </a:ln>
          </p:spPr>
          <p:txBody>
            <a:bodyPr/>
            <a:lstStyle/>
            <a:p>
              <a:pPr>
                <a:defRPr/>
              </a:pPr>
              <a:endParaRPr lang="en-US"/>
            </a:p>
          </p:txBody>
        </p:sp>
        <p:sp>
          <p:nvSpPr>
            <p:cNvPr id="1044" name="Line 28"/>
            <p:cNvSpPr>
              <a:spLocks noChangeShapeType="1"/>
            </p:cNvSpPr>
            <p:nvPr/>
          </p:nvSpPr>
          <p:spPr bwMode="hidden">
            <a:xfrm>
              <a:off x="1" y="2749"/>
              <a:ext cx="5758" cy="0"/>
            </a:xfrm>
            <a:prstGeom prst="line">
              <a:avLst/>
            </a:prstGeom>
            <a:noFill/>
            <a:ln w="15875">
              <a:solidFill>
                <a:schemeClr val="bg1"/>
              </a:solidFill>
              <a:round/>
              <a:headEnd/>
              <a:tailEnd/>
            </a:ln>
          </p:spPr>
          <p:txBody>
            <a:bodyPr/>
            <a:lstStyle/>
            <a:p>
              <a:pPr>
                <a:defRPr/>
              </a:pPr>
              <a:endParaRPr lang="en-US"/>
            </a:p>
          </p:txBody>
        </p:sp>
        <p:sp>
          <p:nvSpPr>
            <p:cNvPr id="1045" name="Line 29"/>
            <p:cNvSpPr>
              <a:spLocks noChangeShapeType="1"/>
            </p:cNvSpPr>
            <p:nvPr/>
          </p:nvSpPr>
          <p:spPr bwMode="hidden">
            <a:xfrm>
              <a:off x="1" y="2356"/>
              <a:ext cx="5758" cy="0"/>
            </a:xfrm>
            <a:prstGeom prst="line">
              <a:avLst/>
            </a:prstGeom>
            <a:noFill/>
            <a:ln w="15875">
              <a:solidFill>
                <a:schemeClr val="bg1"/>
              </a:solidFill>
              <a:round/>
              <a:headEnd/>
              <a:tailEnd/>
            </a:ln>
          </p:spPr>
          <p:txBody>
            <a:bodyPr/>
            <a:lstStyle/>
            <a:p>
              <a:pPr>
                <a:defRPr/>
              </a:pPr>
              <a:endParaRPr lang="en-US"/>
            </a:p>
          </p:txBody>
        </p:sp>
        <p:sp>
          <p:nvSpPr>
            <p:cNvPr id="1046" name="Line 30"/>
            <p:cNvSpPr>
              <a:spLocks noChangeShapeType="1"/>
            </p:cNvSpPr>
            <p:nvPr/>
          </p:nvSpPr>
          <p:spPr bwMode="hidden">
            <a:xfrm>
              <a:off x="1" y="3142"/>
              <a:ext cx="5758" cy="0"/>
            </a:xfrm>
            <a:prstGeom prst="line">
              <a:avLst/>
            </a:prstGeom>
            <a:noFill/>
            <a:ln w="15875">
              <a:solidFill>
                <a:schemeClr val="bg2"/>
              </a:solidFill>
              <a:round/>
              <a:headEnd/>
              <a:tailEnd/>
            </a:ln>
          </p:spPr>
          <p:txBody>
            <a:bodyPr/>
            <a:lstStyle/>
            <a:p>
              <a:pPr>
                <a:defRPr/>
              </a:pPr>
              <a:endParaRPr lang="en-US"/>
            </a:p>
          </p:txBody>
        </p:sp>
        <p:grpSp>
          <p:nvGrpSpPr>
            <p:cNvPr id="1047" name="Group 31"/>
            <p:cNvGrpSpPr>
              <a:grpSpLocks/>
            </p:cNvGrpSpPr>
            <p:nvPr/>
          </p:nvGrpSpPr>
          <p:grpSpPr bwMode="auto">
            <a:xfrm>
              <a:off x="1" y="392"/>
              <a:ext cx="5758" cy="1571"/>
              <a:chOff x="1" y="392"/>
              <a:chExt cx="5758" cy="1571"/>
            </a:xfrm>
          </p:grpSpPr>
          <p:sp>
            <p:nvSpPr>
              <p:cNvPr id="1050" name="Line 32"/>
              <p:cNvSpPr>
                <a:spLocks noChangeShapeType="1"/>
              </p:cNvSpPr>
              <p:nvPr userDrawn="1"/>
            </p:nvSpPr>
            <p:spPr bwMode="hidden">
              <a:xfrm>
                <a:off x="1" y="784"/>
                <a:ext cx="5758" cy="0"/>
              </a:xfrm>
              <a:prstGeom prst="line">
                <a:avLst/>
              </a:prstGeom>
              <a:noFill/>
              <a:ln w="15875">
                <a:solidFill>
                  <a:schemeClr val="bg1"/>
                </a:solidFill>
                <a:round/>
                <a:headEnd/>
                <a:tailEnd/>
              </a:ln>
            </p:spPr>
            <p:txBody>
              <a:bodyPr/>
              <a:lstStyle/>
              <a:p>
                <a:pPr>
                  <a:defRPr/>
                </a:pPr>
                <a:endParaRPr lang="en-US"/>
              </a:p>
            </p:txBody>
          </p:sp>
          <p:sp>
            <p:nvSpPr>
              <p:cNvPr id="1051" name="Line 33"/>
              <p:cNvSpPr>
                <a:spLocks noChangeShapeType="1"/>
              </p:cNvSpPr>
              <p:nvPr userDrawn="1"/>
            </p:nvSpPr>
            <p:spPr bwMode="hidden">
              <a:xfrm>
                <a:off x="1" y="1963"/>
                <a:ext cx="5758" cy="0"/>
              </a:xfrm>
              <a:prstGeom prst="line">
                <a:avLst/>
              </a:prstGeom>
              <a:noFill/>
              <a:ln w="15875">
                <a:solidFill>
                  <a:schemeClr val="bg1"/>
                </a:solidFill>
                <a:round/>
                <a:headEnd/>
                <a:tailEnd/>
              </a:ln>
            </p:spPr>
            <p:txBody>
              <a:bodyPr/>
              <a:lstStyle/>
              <a:p>
                <a:pPr>
                  <a:defRPr/>
                </a:pPr>
                <a:endParaRPr lang="en-US"/>
              </a:p>
            </p:txBody>
          </p:sp>
          <p:sp>
            <p:nvSpPr>
              <p:cNvPr id="1052" name="Line 34"/>
              <p:cNvSpPr>
                <a:spLocks noChangeShapeType="1"/>
              </p:cNvSpPr>
              <p:nvPr userDrawn="1"/>
            </p:nvSpPr>
            <p:spPr bwMode="hidden">
              <a:xfrm>
                <a:off x="1" y="1570"/>
                <a:ext cx="5758" cy="0"/>
              </a:xfrm>
              <a:prstGeom prst="line">
                <a:avLst/>
              </a:prstGeom>
              <a:noFill/>
              <a:ln w="15875">
                <a:solidFill>
                  <a:schemeClr val="bg1"/>
                </a:solidFill>
                <a:round/>
                <a:headEnd/>
                <a:tailEnd/>
              </a:ln>
            </p:spPr>
            <p:txBody>
              <a:bodyPr/>
              <a:lstStyle/>
              <a:p>
                <a:pPr>
                  <a:defRPr/>
                </a:pPr>
                <a:endParaRPr lang="en-US"/>
              </a:p>
            </p:txBody>
          </p:sp>
          <p:sp>
            <p:nvSpPr>
              <p:cNvPr id="1053" name="Line 35"/>
              <p:cNvSpPr>
                <a:spLocks noChangeShapeType="1"/>
              </p:cNvSpPr>
              <p:nvPr userDrawn="1"/>
            </p:nvSpPr>
            <p:spPr bwMode="hidden">
              <a:xfrm>
                <a:off x="1" y="1177"/>
                <a:ext cx="5758" cy="0"/>
              </a:xfrm>
              <a:prstGeom prst="line">
                <a:avLst/>
              </a:prstGeom>
              <a:noFill/>
              <a:ln w="15875">
                <a:solidFill>
                  <a:schemeClr val="bg1"/>
                </a:solidFill>
                <a:round/>
                <a:headEnd/>
                <a:tailEnd/>
              </a:ln>
            </p:spPr>
            <p:txBody>
              <a:bodyPr/>
              <a:lstStyle/>
              <a:p>
                <a:pPr>
                  <a:defRPr/>
                </a:pPr>
                <a:endParaRPr lang="en-US"/>
              </a:p>
            </p:txBody>
          </p:sp>
          <p:sp>
            <p:nvSpPr>
              <p:cNvPr id="1054" name="Line 36"/>
              <p:cNvSpPr>
                <a:spLocks noChangeShapeType="1"/>
              </p:cNvSpPr>
              <p:nvPr userDrawn="1"/>
            </p:nvSpPr>
            <p:spPr bwMode="hidden">
              <a:xfrm>
                <a:off x="1" y="392"/>
                <a:ext cx="5758" cy="0"/>
              </a:xfrm>
              <a:prstGeom prst="line">
                <a:avLst/>
              </a:prstGeom>
              <a:noFill/>
              <a:ln w="15875">
                <a:solidFill>
                  <a:schemeClr val="bg1"/>
                </a:solidFill>
                <a:round/>
                <a:headEnd/>
                <a:tailEnd/>
              </a:ln>
            </p:spPr>
            <p:txBody>
              <a:bodyPr/>
              <a:lstStyle/>
              <a:p>
                <a:pPr>
                  <a:defRPr/>
                </a:pPr>
                <a:endParaRPr lang="en-US"/>
              </a:p>
            </p:txBody>
          </p:sp>
        </p:grpSp>
        <p:sp>
          <p:nvSpPr>
            <p:cNvPr id="1048" name="Line 37"/>
            <p:cNvSpPr>
              <a:spLocks noChangeShapeType="1"/>
            </p:cNvSpPr>
            <p:nvPr/>
          </p:nvSpPr>
          <p:spPr bwMode="hidden">
            <a:xfrm>
              <a:off x="1" y="3928"/>
              <a:ext cx="5758" cy="0"/>
            </a:xfrm>
            <a:prstGeom prst="line">
              <a:avLst/>
            </a:prstGeom>
            <a:noFill/>
            <a:ln w="15875">
              <a:solidFill>
                <a:schemeClr val="bg2"/>
              </a:solidFill>
              <a:round/>
              <a:headEnd/>
              <a:tailEnd/>
            </a:ln>
          </p:spPr>
          <p:txBody>
            <a:bodyPr/>
            <a:lstStyle/>
            <a:p>
              <a:pPr>
                <a:defRPr/>
              </a:pPr>
              <a:endParaRPr lang="en-US"/>
            </a:p>
          </p:txBody>
        </p:sp>
        <p:sp>
          <p:nvSpPr>
            <p:cNvPr id="1049" name="Line 38"/>
            <p:cNvSpPr>
              <a:spLocks noChangeShapeType="1"/>
            </p:cNvSpPr>
            <p:nvPr/>
          </p:nvSpPr>
          <p:spPr bwMode="hidden">
            <a:xfrm>
              <a:off x="1" y="3535"/>
              <a:ext cx="5758" cy="0"/>
            </a:xfrm>
            <a:prstGeom prst="line">
              <a:avLst/>
            </a:prstGeom>
            <a:noFill/>
            <a:ln w="15875">
              <a:solidFill>
                <a:schemeClr val="bg2"/>
              </a:solidFill>
              <a:round/>
              <a:headEnd/>
              <a:tailEnd/>
            </a:ln>
          </p:spPr>
          <p:txBody>
            <a:bodyPr/>
            <a:lstStyle/>
            <a:p>
              <a:pPr>
                <a:defRPr/>
              </a:pPr>
              <a:endParaRPr lang="en-US"/>
            </a:p>
          </p:txBody>
        </p:sp>
      </p:grpSp>
      <p:sp>
        <p:nvSpPr>
          <p:cNvPr id="193575"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93576"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solidFill>
                  <a:schemeClr val="tx1"/>
                </a:solidFill>
                <a:effectLst>
                  <a:outerShdw blurRad="38100" dist="38100" dir="2700000" algn="tl">
                    <a:srgbClr val="000000"/>
                  </a:outerShdw>
                </a:effectLst>
                <a:latin typeface="+mn-lt"/>
              </a:defRPr>
            </a:lvl1pPr>
          </a:lstStyle>
          <a:p>
            <a:pPr>
              <a:defRPr/>
            </a:pPr>
            <a:endParaRPr lang="en-US"/>
          </a:p>
        </p:txBody>
      </p:sp>
      <p:sp>
        <p:nvSpPr>
          <p:cNvPr id="193577"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chemeClr val="tx1"/>
                </a:solidFill>
                <a:effectLst>
                  <a:outerShdw blurRad="38100" dist="38100" dir="2700000" algn="tl">
                    <a:srgbClr val="000000"/>
                  </a:outerShdw>
                </a:effectLst>
                <a:latin typeface="+mn-lt"/>
              </a:defRPr>
            </a:lvl1pPr>
          </a:lstStyle>
          <a:p>
            <a:pPr>
              <a:defRPr/>
            </a:pPr>
            <a:endParaRPr lang="en-US"/>
          </a:p>
        </p:txBody>
      </p:sp>
      <p:sp>
        <p:nvSpPr>
          <p:cNvPr id="193578"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tx1"/>
                </a:solidFill>
                <a:effectLst>
                  <a:outerShdw blurRad="38100" dist="38100" dir="2700000" algn="tl">
                    <a:srgbClr val="000000"/>
                  </a:outerShdw>
                </a:effectLst>
                <a:latin typeface="+mn-lt"/>
              </a:defRPr>
            </a:lvl1pPr>
          </a:lstStyle>
          <a:p>
            <a:pPr>
              <a:defRPr/>
            </a:pPr>
            <a:fld id="{52A6AAA4-1A73-48E8-A947-EDE2F5AE8E30}" type="slidenum">
              <a:rPr lang="en-US"/>
              <a:pPr>
                <a:defRPr/>
              </a:pPr>
              <a:t>‹#›</a:t>
            </a:fld>
            <a:endParaRPr lang="en-US"/>
          </a:p>
        </p:txBody>
      </p:sp>
      <p:sp>
        <p:nvSpPr>
          <p:cNvPr id="193579"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14"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10" Type="http://schemas.openxmlformats.org/officeDocument/2006/relationships/image" Target="../media/image14.jpeg"/><Relationship Id="rId4" Type="http://schemas.openxmlformats.org/officeDocument/2006/relationships/image" Target="../media/image8.jpeg"/><Relationship Id="rId9"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900" name="AutoShape 4"/>
          <p:cNvSpPr>
            <a:spLocks noChangeArrowheads="1"/>
          </p:cNvSpPr>
          <p:nvPr/>
        </p:nvSpPr>
        <p:spPr bwMode="auto">
          <a:xfrm>
            <a:off x="228600" y="1066800"/>
            <a:ext cx="8610600" cy="5029200"/>
          </a:xfrm>
          <a:prstGeom prst="horizontalScroll">
            <a:avLst>
              <a:gd name="adj" fmla="val 12500"/>
            </a:avLst>
          </a:prstGeom>
          <a:solidFill>
            <a:srgbClr val="0000FF"/>
          </a:solidFill>
          <a:ln w="9525">
            <a:solidFill>
              <a:srgbClr val="00FF00"/>
            </a:solidFill>
            <a:round/>
            <a:headEnd/>
            <a:tailEnd/>
          </a:ln>
          <a:effectLst/>
        </p:spPr>
        <p:txBody>
          <a:bodyPr/>
          <a:lstStyle/>
          <a:p>
            <a:pPr>
              <a:lnSpc>
                <a:spcPct val="90000"/>
              </a:lnSpc>
              <a:spcBef>
                <a:spcPct val="50000"/>
              </a:spcBef>
              <a:buClr>
                <a:schemeClr val="tx1"/>
              </a:buClr>
              <a:buSzPct val="60000"/>
              <a:buFont typeface="Wingdings" pitchFamily="2" charset="2"/>
              <a:buNone/>
              <a:defRPr/>
            </a:pPr>
            <a:r>
              <a:rPr lang="en-US" sz="2400">
                <a:solidFill>
                  <a:srgbClr val="FFFF00"/>
                </a:solidFill>
                <a:effectLst>
                  <a:outerShdw blurRad="38100" dist="38100" dir="2700000" algn="tl">
                    <a:srgbClr val="000000"/>
                  </a:outerShdw>
                </a:effectLst>
                <a:latin typeface="Arial"/>
              </a:rPr>
              <a:t>1. Bài văn miêu tả đồ vật có ba phần là mở bài, thân bài và kết bài.</a:t>
            </a:r>
          </a:p>
          <a:p>
            <a:pPr algn="l">
              <a:lnSpc>
                <a:spcPct val="90000"/>
              </a:lnSpc>
              <a:spcBef>
                <a:spcPct val="50000"/>
              </a:spcBef>
              <a:buClr>
                <a:schemeClr val="tx1"/>
              </a:buClr>
              <a:buSzPct val="60000"/>
              <a:buFont typeface="Wingdings" pitchFamily="2" charset="2"/>
              <a:buNone/>
              <a:defRPr/>
            </a:pPr>
            <a:r>
              <a:rPr lang="en-US" sz="2400">
                <a:solidFill>
                  <a:srgbClr val="FFFF00"/>
                </a:solidFill>
                <a:effectLst>
                  <a:outerShdw blurRad="38100" dist="38100" dir="2700000" algn="tl">
                    <a:srgbClr val="000000"/>
                  </a:outerShdw>
                </a:effectLst>
                <a:latin typeface="Arial"/>
              </a:rPr>
              <a:t>2. Có thể mở bài theo kiểu trực tiếp hay gián tiếp và kết bài theo kiểu mở rộng hoặc không mở rộng.</a:t>
            </a:r>
          </a:p>
          <a:p>
            <a:pPr algn="l">
              <a:lnSpc>
                <a:spcPct val="90000"/>
              </a:lnSpc>
              <a:spcBef>
                <a:spcPct val="50000"/>
              </a:spcBef>
              <a:buClr>
                <a:schemeClr val="tx1"/>
              </a:buClr>
              <a:buSzPct val="60000"/>
              <a:buFont typeface="Wingdings" pitchFamily="2" charset="2"/>
              <a:buNone/>
              <a:defRPr/>
            </a:pPr>
            <a:r>
              <a:rPr lang="en-US" sz="2400">
                <a:solidFill>
                  <a:srgbClr val="FFFF00"/>
                </a:solidFill>
                <a:effectLst>
                  <a:outerShdw blurRad="38100" dist="38100" dir="2700000" algn="tl">
                    <a:srgbClr val="000000"/>
                  </a:outerShdw>
                </a:effectLst>
                <a:latin typeface="Arial"/>
              </a:rPr>
              <a:t>3. Trong phần thân bài, trước hết nên tả bao quát toàn bộ đồ vật, rồi tả những bộ phân có đặc điểm nổi bật.</a:t>
            </a:r>
          </a:p>
        </p:txBody>
      </p:sp>
      <p:sp>
        <p:nvSpPr>
          <p:cNvPr id="3075" name="Text Box 6"/>
          <p:cNvSpPr txBox="1">
            <a:spLocks noChangeArrowheads="1"/>
          </p:cNvSpPr>
          <p:nvPr/>
        </p:nvSpPr>
        <p:spPr bwMode="auto">
          <a:xfrm>
            <a:off x="452438" y="142875"/>
            <a:ext cx="8158162" cy="830263"/>
          </a:xfrm>
          <a:prstGeom prst="rect">
            <a:avLst/>
          </a:prstGeom>
          <a:noFill/>
          <a:ln w="9525" algn="ctr">
            <a:noFill/>
            <a:miter lim="800000"/>
            <a:headEnd/>
            <a:tailEnd/>
          </a:ln>
        </p:spPr>
        <p:txBody>
          <a:bodyPr>
            <a:spAutoFit/>
          </a:bodyPr>
          <a:lstStyle/>
          <a:p>
            <a:endParaRPr lang="en-US" sz="2400" b="1" i="1">
              <a:solidFill>
                <a:schemeClr val="tx1"/>
              </a:solidFill>
              <a:latin typeface="Arial" charset="0"/>
            </a:endParaRPr>
          </a:p>
          <a:p>
            <a:r>
              <a:rPr lang="en-US" sz="2400" b="1">
                <a:solidFill>
                  <a:schemeClr val="tx1"/>
                </a:solidFill>
                <a:latin typeface="Arial" charset="0"/>
              </a:rPr>
              <a:t>    Tập làm văn</a:t>
            </a:r>
            <a:r>
              <a:rPr lang="en-US" sz="2400">
                <a:solidFill>
                  <a:schemeClr val="tx1"/>
                </a:solidFill>
                <a:latin typeface="Arial" charset="0"/>
              </a:rPr>
              <a:t> </a:t>
            </a:r>
          </a:p>
        </p:txBody>
      </p:sp>
      <p:sp>
        <p:nvSpPr>
          <p:cNvPr id="208903" name="AutoShape 7"/>
          <p:cNvSpPr>
            <a:spLocks noChangeArrowheads="1"/>
          </p:cNvSpPr>
          <p:nvPr/>
        </p:nvSpPr>
        <p:spPr bwMode="auto">
          <a:xfrm>
            <a:off x="2311400" y="1790700"/>
            <a:ext cx="5029200" cy="2895600"/>
          </a:xfrm>
          <a:prstGeom prst="cloudCallout">
            <a:avLst>
              <a:gd name="adj1" fmla="val 15343"/>
              <a:gd name="adj2" fmla="val 53565"/>
            </a:avLst>
          </a:prstGeom>
          <a:gradFill rotWithShape="1">
            <a:gsLst>
              <a:gs pos="0">
                <a:srgbClr val="FFFF99"/>
              </a:gs>
              <a:gs pos="100000">
                <a:srgbClr val="CACA79"/>
              </a:gs>
            </a:gsLst>
            <a:lin ang="5400000" scaled="1"/>
          </a:gradFill>
          <a:ln w="9525">
            <a:solidFill>
              <a:srgbClr val="FF6600"/>
            </a:solidFill>
            <a:round/>
            <a:headEnd/>
            <a:tailEnd/>
          </a:ln>
        </p:spPr>
        <p:txBody>
          <a:bodyPr/>
          <a:lstStyle/>
          <a:p>
            <a:pPr eaLnBrk="0" hangingPunct="0"/>
            <a:r>
              <a:rPr lang="en-US" sz="2400" b="1">
                <a:solidFill>
                  <a:srgbClr val="3333CC"/>
                </a:solidFill>
                <a:latin typeface="Arial" charset="0"/>
              </a:rPr>
              <a:t>Em hãy nêu cấu tạo của bài văn miêu tả đồ vật?</a:t>
            </a:r>
          </a:p>
          <a:p>
            <a:pPr algn="l" eaLnBrk="0" hangingPunct="0"/>
            <a:r>
              <a:rPr lang="en-US" sz="2400" b="1">
                <a:solidFill>
                  <a:srgbClr val="3333CC"/>
                </a:solidFill>
                <a:latin typeface="Arial" charset="0"/>
              </a:rPr>
              <a:t>  </a:t>
            </a:r>
            <a:endParaRPr lang="en-US" sz="2400" b="1">
              <a:solidFill>
                <a:srgbClr val="FF3300"/>
              </a:solidFill>
              <a:latin typeface="Arial" charset="0"/>
            </a:endParaRPr>
          </a:p>
        </p:txBody>
      </p:sp>
      <p:sp>
        <p:nvSpPr>
          <p:cNvPr id="208905" name="Line 9"/>
          <p:cNvSpPr>
            <a:spLocks noChangeShapeType="1"/>
          </p:cNvSpPr>
          <p:nvPr/>
        </p:nvSpPr>
        <p:spPr bwMode="auto">
          <a:xfrm>
            <a:off x="6629400" y="2133600"/>
            <a:ext cx="1143000" cy="0"/>
          </a:xfrm>
          <a:prstGeom prst="line">
            <a:avLst/>
          </a:prstGeom>
          <a:noFill/>
          <a:ln w="28575">
            <a:solidFill>
              <a:schemeClr val="tx1"/>
            </a:solidFill>
            <a:round/>
            <a:headEnd/>
            <a:tailEnd/>
          </a:ln>
        </p:spPr>
        <p:txBody>
          <a:bodyPr anchor="ctr"/>
          <a:lstStyle/>
          <a:p>
            <a:endParaRPr lang="en-US"/>
          </a:p>
        </p:txBody>
      </p:sp>
      <p:sp>
        <p:nvSpPr>
          <p:cNvPr id="208906" name="Line 10"/>
          <p:cNvSpPr>
            <a:spLocks noChangeShapeType="1"/>
          </p:cNvSpPr>
          <p:nvPr/>
        </p:nvSpPr>
        <p:spPr bwMode="auto">
          <a:xfrm>
            <a:off x="5181600" y="2133600"/>
            <a:ext cx="1066800" cy="0"/>
          </a:xfrm>
          <a:prstGeom prst="line">
            <a:avLst/>
          </a:prstGeom>
          <a:noFill/>
          <a:ln w="28575">
            <a:solidFill>
              <a:schemeClr val="tx1"/>
            </a:solidFill>
            <a:round/>
            <a:headEnd/>
            <a:tailEnd/>
          </a:ln>
        </p:spPr>
        <p:txBody>
          <a:bodyPr anchor="ctr"/>
          <a:lstStyle/>
          <a:p>
            <a:endParaRPr lang="en-US"/>
          </a:p>
        </p:txBody>
      </p:sp>
      <p:sp>
        <p:nvSpPr>
          <p:cNvPr id="208907" name="Line 11"/>
          <p:cNvSpPr>
            <a:spLocks noChangeShapeType="1"/>
          </p:cNvSpPr>
          <p:nvPr/>
        </p:nvSpPr>
        <p:spPr bwMode="auto">
          <a:xfrm>
            <a:off x="4724400" y="2514600"/>
            <a:ext cx="990600" cy="0"/>
          </a:xfrm>
          <a:prstGeom prst="line">
            <a:avLst/>
          </a:prstGeom>
          <a:noFill/>
          <a:ln w="28575">
            <a:solidFill>
              <a:schemeClr val="tx1"/>
            </a:solidFill>
            <a:round/>
            <a:headEnd/>
            <a:tailEnd/>
          </a:ln>
        </p:spPr>
        <p:txBody>
          <a:bodyPr anchor="ctr"/>
          <a:lstStyle/>
          <a:p>
            <a:endParaRPr lang="en-US"/>
          </a:p>
        </p:txBody>
      </p:sp>
      <p:sp>
        <p:nvSpPr>
          <p:cNvPr id="208908" name="Line 12"/>
          <p:cNvSpPr>
            <a:spLocks noChangeShapeType="1"/>
          </p:cNvSpPr>
          <p:nvPr/>
        </p:nvSpPr>
        <p:spPr bwMode="auto">
          <a:xfrm>
            <a:off x="1143000" y="4876800"/>
            <a:ext cx="762000" cy="0"/>
          </a:xfrm>
          <a:prstGeom prst="line">
            <a:avLst/>
          </a:prstGeom>
          <a:noFill/>
          <a:ln w="28575">
            <a:solidFill>
              <a:schemeClr val="tx1"/>
            </a:solidFill>
            <a:round/>
            <a:headEnd/>
            <a:tailEnd/>
          </a:ln>
        </p:spPr>
        <p:txBody>
          <a:bodyPr anchor="ctr"/>
          <a:lstStyle/>
          <a:p>
            <a:endParaRPr lang="en-US"/>
          </a:p>
        </p:txBody>
      </p:sp>
      <p:sp>
        <p:nvSpPr>
          <p:cNvPr id="208909" name="Line 13"/>
          <p:cNvSpPr>
            <a:spLocks noChangeShapeType="1"/>
          </p:cNvSpPr>
          <p:nvPr/>
        </p:nvSpPr>
        <p:spPr bwMode="auto">
          <a:xfrm>
            <a:off x="7924800" y="2133600"/>
            <a:ext cx="457200" cy="0"/>
          </a:xfrm>
          <a:prstGeom prst="line">
            <a:avLst/>
          </a:prstGeom>
          <a:noFill/>
          <a:ln w="28575">
            <a:solidFill>
              <a:schemeClr val="tx1"/>
            </a:solidFill>
            <a:round/>
            <a:headEnd/>
            <a:tailEnd/>
          </a:ln>
        </p:spPr>
        <p:txBody>
          <a:bodyPr anchor="ctr"/>
          <a:lstStyle/>
          <a:p>
            <a:endParaRPr lang="en-US"/>
          </a:p>
        </p:txBody>
      </p:sp>
      <p:sp>
        <p:nvSpPr>
          <p:cNvPr id="208910" name="Line 14"/>
          <p:cNvSpPr>
            <a:spLocks noChangeShapeType="1"/>
          </p:cNvSpPr>
          <p:nvPr/>
        </p:nvSpPr>
        <p:spPr bwMode="auto">
          <a:xfrm>
            <a:off x="4876800" y="3124200"/>
            <a:ext cx="1066800" cy="0"/>
          </a:xfrm>
          <a:prstGeom prst="line">
            <a:avLst/>
          </a:prstGeom>
          <a:noFill/>
          <a:ln w="28575">
            <a:solidFill>
              <a:schemeClr val="tx1"/>
            </a:solidFill>
            <a:round/>
            <a:headEnd/>
            <a:tailEnd/>
          </a:ln>
        </p:spPr>
        <p:txBody>
          <a:bodyPr anchor="ctr"/>
          <a:lstStyle/>
          <a:p>
            <a:endParaRPr lang="en-US"/>
          </a:p>
        </p:txBody>
      </p:sp>
      <p:sp>
        <p:nvSpPr>
          <p:cNvPr id="208911" name="Line 15"/>
          <p:cNvSpPr>
            <a:spLocks noChangeShapeType="1"/>
          </p:cNvSpPr>
          <p:nvPr/>
        </p:nvSpPr>
        <p:spPr bwMode="auto">
          <a:xfrm>
            <a:off x="6781800" y="3124200"/>
            <a:ext cx="1066800" cy="0"/>
          </a:xfrm>
          <a:prstGeom prst="line">
            <a:avLst/>
          </a:prstGeom>
          <a:noFill/>
          <a:ln w="28575">
            <a:solidFill>
              <a:schemeClr val="tx1"/>
            </a:solidFill>
            <a:round/>
            <a:headEnd/>
            <a:tailEnd/>
          </a:ln>
        </p:spPr>
        <p:txBody>
          <a:bodyPr anchor="ctr"/>
          <a:lstStyle/>
          <a:p>
            <a:endParaRPr lang="en-US"/>
          </a:p>
        </p:txBody>
      </p:sp>
      <p:sp>
        <p:nvSpPr>
          <p:cNvPr id="208912" name="Line 16"/>
          <p:cNvSpPr>
            <a:spLocks noChangeShapeType="1"/>
          </p:cNvSpPr>
          <p:nvPr/>
        </p:nvSpPr>
        <p:spPr bwMode="auto">
          <a:xfrm>
            <a:off x="6400800" y="4114800"/>
            <a:ext cx="1524000" cy="0"/>
          </a:xfrm>
          <a:prstGeom prst="line">
            <a:avLst/>
          </a:prstGeom>
          <a:noFill/>
          <a:ln w="28575">
            <a:solidFill>
              <a:schemeClr val="tx1"/>
            </a:solidFill>
            <a:round/>
            <a:headEnd/>
            <a:tailEnd/>
          </a:ln>
        </p:spPr>
        <p:txBody>
          <a:bodyPr anchor="ctr"/>
          <a:lstStyle/>
          <a:p>
            <a:endParaRPr lang="en-US"/>
          </a:p>
        </p:txBody>
      </p:sp>
      <p:sp>
        <p:nvSpPr>
          <p:cNvPr id="208913" name="Line 17"/>
          <p:cNvSpPr>
            <a:spLocks noChangeShapeType="1"/>
          </p:cNvSpPr>
          <p:nvPr/>
        </p:nvSpPr>
        <p:spPr bwMode="auto">
          <a:xfrm flipV="1">
            <a:off x="3505200" y="4495800"/>
            <a:ext cx="4572000" cy="0"/>
          </a:xfrm>
          <a:prstGeom prst="line">
            <a:avLst/>
          </a:prstGeom>
          <a:noFill/>
          <a:ln w="28575">
            <a:solidFill>
              <a:schemeClr val="tx1"/>
            </a:solidFill>
            <a:round/>
            <a:headEnd/>
            <a:tailEnd/>
          </a:ln>
        </p:spPr>
        <p:txBody>
          <a:bodyPr anchor="ctr"/>
          <a:lstStyle/>
          <a:p>
            <a:endParaRPr lang="en-US"/>
          </a:p>
        </p:txBody>
      </p:sp>
      <p:sp>
        <p:nvSpPr>
          <p:cNvPr id="208914" name="Line 18"/>
          <p:cNvSpPr>
            <a:spLocks noChangeShapeType="1"/>
          </p:cNvSpPr>
          <p:nvPr/>
        </p:nvSpPr>
        <p:spPr bwMode="auto">
          <a:xfrm>
            <a:off x="1143000" y="4495800"/>
            <a:ext cx="1828800" cy="0"/>
          </a:xfrm>
          <a:prstGeom prst="line">
            <a:avLst/>
          </a:prstGeom>
          <a:noFill/>
          <a:ln w="28575">
            <a:solidFill>
              <a:schemeClr val="tx1"/>
            </a:solidFill>
            <a:round/>
            <a:headEnd/>
            <a:tailEnd/>
          </a:ln>
        </p:spPr>
        <p:txBody>
          <a:bodyPr anchor="ctr"/>
          <a:lstStyle/>
          <a:p>
            <a:endParaRPr lang="en-US"/>
          </a:p>
        </p:txBody>
      </p:sp>
      <p:sp>
        <p:nvSpPr>
          <p:cNvPr id="208915" name="Text Box 19"/>
          <p:cNvSpPr txBox="1">
            <a:spLocks noChangeArrowheads="1"/>
          </p:cNvSpPr>
          <p:nvPr/>
        </p:nvSpPr>
        <p:spPr bwMode="auto">
          <a:xfrm>
            <a:off x="457200" y="1143000"/>
            <a:ext cx="2819400" cy="461963"/>
          </a:xfrm>
          <a:prstGeom prst="rect">
            <a:avLst/>
          </a:prstGeom>
          <a:noFill/>
          <a:ln w="9525" algn="ctr">
            <a:noFill/>
            <a:miter lim="800000"/>
            <a:headEnd/>
            <a:tailEnd/>
          </a:ln>
        </p:spPr>
        <p:txBody>
          <a:bodyPr>
            <a:spAutoFit/>
          </a:bodyPr>
          <a:lstStyle/>
          <a:p>
            <a:pPr>
              <a:spcBef>
                <a:spcPct val="50000"/>
              </a:spcBef>
            </a:pPr>
            <a:r>
              <a:rPr lang="en-US" sz="2400" b="1">
                <a:latin typeface="Arial" charset="0"/>
              </a:rPr>
              <a:t>Kiểm tra bài cũ:</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08915"/>
                                        </p:tgtEl>
                                        <p:attrNameLst>
                                          <p:attrName>style.visibility</p:attrName>
                                        </p:attrNameLst>
                                      </p:cBhvr>
                                      <p:to>
                                        <p:strVal val="visible"/>
                                      </p:to>
                                    </p:set>
                                    <p:animEffect transition="in" filter="wheel(4)">
                                      <p:cBhvr>
                                        <p:cTn id="7" dur="2000"/>
                                        <p:tgtEl>
                                          <p:spTgt spid="2089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08903"/>
                                        </p:tgtEl>
                                        <p:attrNameLst>
                                          <p:attrName>style.visibility</p:attrName>
                                        </p:attrNameLst>
                                      </p:cBhvr>
                                      <p:to>
                                        <p:strVal val="visible"/>
                                      </p:to>
                                    </p:set>
                                    <p:animEffect transition="in" filter="wheel(4)">
                                      <p:cBhvr>
                                        <p:cTn id="12" dur="1000"/>
                                        <p:tgtEl>
                                          <p:spTgt spid="20890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3" presetClass="exit" presetSubtype="16" fill="hold" grpId="1" nodeType="clickEffect">
                                  <p:stCondLst>
                                    <p:cond delay="0"/>
                                  </p:stCondLst>
                                  <p:childTnLst>
                                    <p:animEffect transition="out" filter="plus(in)">
                                      <p:cBhvr>
                                        <p:cTn id="16" dur="2000"/>
                                        <p:tgtEl>
                                          <p:spTgt spid="208903"/>
                                        </p:tgtEl>
                                      </p:cBhvr>
                                    </p:animEffect>
                                    <p:set>
                                      <p:cBhvr>
                                        <p:cTn id="17" dur="1" fill="hold">
                                          <p:stCondLst>
                                            <p:cond delay="1999"/>
                                          </p:stCondLst>
                                        </p:cTn>
                                        <p:tgtEl>
                                          <p:spTgt spid="208903"/>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208900"/>
                                        </p:tgtEl>
                                        <p:attrNameLst>
                                          <p:attrName>style.visibility</p:attrName>
                                        </p:attrNameLst>
                                      </p:cBhvr>
                                      <p:to>
                                        <p:strVal val="visible"/>
                                      </p:to>
                                    </p:set>
                                    <p:anim calcmode="lin" valueType="num">
                                      <p:cBhvr additive="base">
                                        <p:cTn id="22" dur="500" fill="hold"/>
                                        <p:tgtEl>
                                          <p:spTgt spid="208900"/>
                                        </p:tgtEl>
                                        <p:attrNameLst>
                                          <p:attrName>ppt_x</p:attrName>
                                        </p:attrNameLst>
                                      </p:cBhvr>
                                      <p:tavLst>
                                        <p:tav tm="0">
                                          <p:val>
                                            <p:strVal val="#ppt_x"/>
                                          </p:val>
                                        </p:tav>
                                        <p:tav tm="100000">
                                          <p:val>
                                            <p:strVal val="#ppt_x"/>
                                          </p:val>
                                        </p:tav>
                                      </p:tavLst>
                                    </p:anim>
                                    <p:anim calcmode="lin" valueType="num">
                                      <p:cBhvr additive="base">
                                        <p:cTn id="23" dur="500" fill="hold"/>
                                        <p:tgtEl>
                                          <p:spTgt spid="208900"/>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208909"/>
                                        </p:tgtEl>
                                        <p:attrNameLst>
                                          <p:attrName>style.visibility</p:attrName>
                                        </p:attrNameLst>
                                      </p:cBhvr>
                                      <p:to>
                                        <p:strVal val="visible"/>
                                      </p:to>
                                    </p:set>
                                    <p:anim calcmode="lin" valueType="num">
                                      <p:cBhvr additive="base">
                                        <p:cTn id="28" dur="500" fill="hold"/>
                                        <p:tgtEl>
                                          <p:spTgt spid="208909"/>
                                        </p:tgtEl>
                                        <p:attrNameLst>
                                          <p:attrName>ppt_x</p:attrName>
                                        </p:attrNameLst>
                                      </p:cBhvr>
                                      <p:tavLst>
                                        <p:tav tm="0">
                                          <p:val>
                                            <p:strVal val="#ppt_x"/>
                                          </p:val>
                                        </p:tav>
                                        <p:tav tm="100000">
                                          <p:val>
                                            <p:strVal val="#ppt_x"/>
                                          </p:val>
                                        </p:tav>
                                      </p:tavLst>
                                    </p:anim>
                                    <p:anim calcmode="lin" valueType="num">
                                      <p:cBhvr additive="base">
                                        <p:cTn id="29" dur="500" fill="hold"/>
                                        <p:tgtEl>
                                          <p:spTgt spid="208909"/>
                                        </p:tgtEl>
                                        <p:attrNameLst>
                                          <p:attrName>ppt_y</p:attrName>
                                        </p:attrNameLst>
                                      </p:cBhvr>
                                      <p:tavLst>
                                        <p:tav tm="0">
                                          <p:val>
                                            <p:strVal val="1+#ppt_h/2"/>
                                          </p:val>
                                        </p:tav>
                                        <p:tav tm="100000">
                                          <p:val>
                                            <p:strVal val="#ppt_y"/>
                                          </p:val>
                                        </p:tav>
                                      </p:tavLst>
                                    </p:anim>
                                  </p:childTnLst>
                                </p:cTn>
                              </p:par>
                              <p:par>
                                <p:cTn id="30" presetID="4" presetClass="entr" presetSubtype="16" fill="hold" grpId="0" nodeType="withEffect">
                                  <p:stCondLst>
                                    <p:cond delay="0"/>
                                  </p:stCondLst>
                                  <p:childTnLst>
                                    <p:set>
                                      <p:cBhvr>
                                        <p:cTn id="31" dur="1" fill="hold">
                                          <p:stCondLst>
                                            <p:cond delay="0"/>
                                          </p:stCondLst>
                                        </p:cTn>
                                        <p:tgtEl>
                                          <p:spTgt spid="208905"/>
                                        </p:tgtEl>
                                        <p:attrNameLst>
                                          <p:attrName>style.visibility</p:attrName>
                                        </p:attrNameLst>
                                      </p:cBhvr>
                                      <p:to>
                                        <p:strVal val="visible"/>
                                      </p:to>
                                    </p:set>
                                    <p:animEffect transition="in" filter="box(in)">
                                      <p:cBhvr>
                                        <p:cTn id="32" dur="500"/>
                                        <p:tgtEl>
                                          <p:spTgt spid="208905"/>
                                        </p:tgtEl>
                                      </p:cBhvr>
                                    </p:animEffect>
                                  </p:childTnLst>
                                </p:cTn>
                              </p:par>
                              <p:par>
                                <p:cTn id="33" presetID="2" presetClass="entr" presetSubtype="4" fill="hold" grpId="0" nodeType="withEffect">
                                  <p:stCondLst>
                                    <p:cond delay="0"/>
                                  </p:stCondLst>
                                  <p:childTnLst>
                                    <p:set>
                                      <p:cBhvr>
                                        <p:cTn id="34" dur="1" fill="hold">
                                          <p:stCondLst>
                                            <p:cond delay="0"/>
                                          </p:stCondLst>
                                        </p:cTn>
                                        <p:tgtEl>
                                          <p:spTgt spid="208906"/>
                                        </p:tgtEl>
                                        <p:attrNameLst>
                                          <p:attrName>style.visibility</p:attrName>
                                        </p:attrNameLst>
                                      </p:cBhvr>
                                      <p:to>
                                        <p:strVal val="visible"/>
                                      </p:to>
                                    </p:set>
                                    <p:anim calcmode="lin" valueType="num">
                                      <p:cBhvr additive="base">
                                        <p:cTn id="35" dur="500" fill="hold"/>
                                        <p:tgtEl>
                                          <p:spTgt spid="208906"/>
                                        </p:tgtEl>
                                        <p:attrNameLst>
                                          <p:attrName>ppt_x</p:attrName>
                                        </p:attrNameLst>
                                      </p:cBhvr>
                                      <p:tavLst>
                                        <p:tav tm="0">
                                          <p:val>
                                            <p:strVal val="#ppt_x"/>
                                          </p:val>
                                        </p:tav>
                                        <p:tav tm="100000">
                                          <p:val>
                                            <p:strVal val="#ppt_x"/>
                                          </p:val>
                                        </p:tav>
                                      </p:tavLst>
                                    </p:anim>
                                    <p:anim calcmode="lin" valueType="num">
                                      <p:cBhvr additive="base">
                                        <p:cTn id="36" dur="500" fill="hold"/>
                                        <p:tgtEl>
                                          <p:spTgt spid="208906"/>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08907"/>
                                        </p:tgtEl>
                                        <p:attrNameLst>
                                          <p:attrName>style.visibility</p:attrName>
                                        </p:attrNameLst>
                                      </p:cBhvr>
                                      <p:to>
                                        <p:strVal val="visible"/>
                                      </p:to>
                                    </p:set>
                                    <p:anim calcmode="lin" valueType="num">
                                      <p:cBhvr additive="base">
                                        <p:cTn id="39" dur="500" fill="hold"/>
                                        <p:tgtEl>
                                          <p:spTgt spid="208907"/>
                                        </p:tgtEl>
                                        <p:attrNameLst>
                                          <p:attrName>ppt_x</p:attrName>
                                        </p:attrNameLst>
                                      </p:cBhvr>
                                      <p:tavLst>
                                        <p:tav tm="0">
                                          <p:val>
                                            <p:strVal val="#ppt_x"/>
                                          </p:val>
                                        </p:tav>
                                        <p:tav tm="100000">
                                          <p:val>
                                            <p:strVal val="#ppt_x"/>
                                          </p:val>
                                        </p:tav>
                                      </p:tavLst>
                                    </p:anim>
                                    <p:anim calcmode="lin" valueType="num">
                                      <p:cBhvr additive="base">
                                        <p:cTn id="40" dur="500" fill="hold"/>
                                        <p:tgtEl>
                                          <p:spTgt spid="208907"/>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08910"/>
                                        </p:tgtEl>
                                        <p:attrNameLst>
                                          <p:attrName>style.visibility</p:attrName>
                                        </p:attrNameLst>
                                      </p:cBhvr>
                                      <p:to>
                                        <p:strVal val="visible"/>
                                      </p:to>
                                    </p:set>
                                    <p:anim calcmode="lin" valueType="num">
                                      <p:cBhvr additive="base">
                                        <p:cTn id="43" dur="500" fill="hold"/>
                                        <p:tgtEl>
                                          <p:spTgt spid="208910"/>
                                        </p:tgtEl>
                                        <p:attrNameLst>
                                          <p:attrName>ppt_x</p:attrName>
                                        </p:attrNameLst>
                                      </p:cBhvr>
                                      <p:tavLst>
                                        <p:tav tm="0">
                                          <p:val>
                                            <p:strVal val="#ppt_x"/>
                                          </p:val>
                                        </p:tav>
                                        <p:tav tm="100000">
                                          <p:val>
                                            <p:strVal val="#ppt_x"/>
                                          </p:val>
                                        </p:tav>
                                      </p:tavLst>
                                    </p:anim>
                                    <p:anim calcmode="lin" valueType="num">
                                      <p:cBhvr additive="base">
                                        <p:cTn id="44" dur="500" fill="hold"/>
                                        <p:tgtEl>
                                          <p:spTgt spid="208910"/>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08911"/>
                                        </p:tgtEl>
                                        <p:attrNameLst>
                                          <p:attrName>style.visibility</p:attrName>
                                        </p:attrNameLst>
                                      </p:cBhvr>
                                      <p:to>
                                        <p:strVal val="visible"/>
                                      </p:to>
                                    </p:set>
                                    <p:anim calcmode="lin" valueType="num">
                                      <p:cBhvr additive="base">
                                        <p:cTn id="47" dur="500" fill="hold"/>
                                        <p:tgtEl>
                                          <p:spTgt spid="208911"/>
                                        </p:tgtEl>
                                        <p:attrNameLst>
                                          <p:attrName>ppt_x</p:attrName>
                                        </p:attrNameLst>
                                      </p:cBhvr>
                                      <p:tavLst>
                                        <p:tav tm="0">
                                          <p:val>
                                            <p:strVal val="#ppt_x"/>
                                          </p:val>
                                        </p:tav>
                                        <p:tav tm="100000">
                                          <p:val>
                                            <p:strVal val="#ppt_x"/>
                                          </p:val>
                                        </p:tav>
                                      </p:tavLst>
                                    </p:anim>
                                    <p:anim calcmode="lin" valueType="num">
                                      <p:cBhvr additive="base">
                                        <p:cTn id="48" dur="500" fill="hold"/>
                                        <p:tgtEl>
                                          <p:spTgt spid="208911"/>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08912"/>
                                        </p:tgtEl>
                                        <p:attrNameLst>
                                          <p:attrName>style.visibility</p:attrName>
                                        </p:attrNameLst>
                                      </p:cBhvr>
                                      <p:to>
                                        <p:strVal val="visible"/>
                                      </p:to>
                                    </p:set>
                                    <p:anim calcmode="lin" valueType="num">
                                      <p:cBhvr additive="base">
                                        <p:cTn id="51" dur="500" fill="hold"/>
                                        <p:tgtEl>
                                          <p:spTgt spid="208912"/>
                                        </p:tgtEl>
                                        <p:attrNameLst>
                                          <p:attrName>ppt_x</p:attrName>
                                        </p:attrNameLst>
                                      </p:cBhvr>
                                      <p:tavLst>
                                        <p:tav tm="0">
                                          <p:val>
                                            <p:strVal val="#ppt_x"/>
                                          </p:val>
                                        </p:tav>
                                        <p:tav tm="100000">
                                          <p:val>
                                            <p:strVal val="#ppt_x"/>
                                          </p:val>
                                        </p:tav>
                                      </p:tavLst>
                                    </p:anim>
                                    <p:anim calcmode="lin" valueType="num">
                                      <p:cBhvr additive="base">
                                        <p:cTn id="52" dur="500" fill="hold"/>
                                        <p:tgtEl>
                                          <p:spTgt spid="208912"/>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08913"/>
                                        </p:tgtEl>
                                        <p:attrNameLst>
                                          <p:attrName>style.visibility</p:attrName>
                                        </p:attrNameLst>
                                      </p:cBhvr>
                                      <p:to>
                                        <p:strVal val="visible"/>
                                      </p:to>
                                    </p:set>
                                    <p:anim calcmode="lin" valueType="num">
                                      <p:cBhvr additive="base">
                                        <p:cTn id="55" dur="500" fill="hold"/>
                                        <p:tgtEl>
                                          <p:spTgt spid="208913"/>
                                        </p:tgtEl>
                                        <p:attrNameLst>
                                          <p:attrName>ppt_x</p:attrName>
                                        </p:attrNameLst>
                                      </p:cBhvr>
                                      <p:tavLst>
                                        <p:tav tm="0">
                                          <p:val>
                                            <p:strVal val="#ppt_x"/>
                                          </p:val>
                                        </p:tav>
                                        <p:tav tm="100000">
                                          <p:val>
                                            <p:strVal val="#ppt_x"/>
                                          </p:val>
                                        </p:tav>
                                      </p:tavLst>
                                    </p:anim>
                                    <p:anim calcmode="lin" valueType="num">
                                      <p:cBhvr additive="base">
                                        <p:cTn id="56" dur="500" fill="hold"/>
                                        <p:tgtEl>
                                          <p:spTgt spid="208913"/>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08914"/>
                                        </p:tgtEl>
                                        <p:attrNameLst>
                                          <p:attrName>style.visibility</p:attrName>
                                        </p:attrNameLst>
                                      </p:cBhvr>
                                      <p:to>
                                        <p:strVal val="visible"/>
                                      </p:to>
                                    </p:set>
                                    <p:anim calcmode="lin" valueType="num">
                                      <p:cBhvr additive="base">
                                        <p:cTn id="59" dur="500" fill="hold"/>
                                        <p:tgtEl>
                                          <p:spTgt spid="208914"/>
                                        </p:tgtEl>
                                        <p:attrNameLst>
                                          <p:attrName>ppt_x</p:attrName>
                                        </p:attrNameLst>
                                      </p:cBhvr>
                                      <p:tavLst>
                                        <p:tav tm="0">
                                          <p:val>
                                            <p:strVal val="#ppt_x"/>
                                          </p:val>
                                        </p:tav>
                                        <p:tav tm="100000">
                                          <p:val>
                                            <p:strVal val="#ppt_x"/>
                                          </p:val>
                                        </p:tav>
                                      </p:tavLst>
                                    </p:anim>
                                    <p:anim calcmode="lin" valueType="num">
                                      <p:cBhvr additive="base">
                                        <p:cTn id="60" dur="500" fill="hold"/>
                                        <p:tgtEl>
                                          <p:spTgt spid="208914"/>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08908"/>
                                        </p:tgtEl>
                                        <p:attrNameLst>
                                          <p:attrName>style.visibility</p:attrName>
                                        </p:attrNameLst>
                                      </p:cBhvr>
                                      <p:to>
                                        <p:strVal val="visible"/>
                                      </p:to>
                                    </p:set>
                                    <p:anim calcmode="lin" valueType="num">
                                      <p:cBhvr additive="base">
                                        <p:cTn id="63" dur="500" fill="hold"/>
                                        <p:tgtEl>
                                          <p:spTgt spid="208908"/>
                                        </p:tgtEl>
                                        <p:attrNameLst>
                                          <p:attrName>ppt_x</p:attrName>
                                        </p:attrNameLst>
                                      </p:cBhvr>
                                      <p:tavLst>
                                        <p:tav tm="0">
                                          <p:val>
                                            <p:strVal val="#ppt_x"/>
                                          </p:val>
                                        </p:tav>
                                        <p:tav tm="100000">
                                          <p:val>
                                            <p:strVal val="#ppt_x"/>
                                          </p:val>
                                        </p:tav>
                                      </p:tavLst>
                                    </p:anim>
                                    <p:anim calcmode="lin" valueType="num">
                                      <p:cBhvr additive="base">
                                        <p:cTn id="64" dur="500" fill="hold"/>
                                        <p:tgtEl>
                                          <p:spTgt spid="20890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00" grpId="0" animBg="1"/>
      <p:bldP spid="208903" grpId="0" animBg="1"/>
      <p:bldP spid="208903" grpId="1" animBg="1"/>
      <p:bldP spid="208905" grpId="0" animBg="1"/>
      <p:bldP spid="208906" grpId="0" animBg="1"/>
      <p:bldP spid="208907" grpId="0" animBg="1"/>
      <p:bldP spid="208908" grpId="0" animBg="1"/>
      <p:bldP spid="208909" grpId="0" animBg="1"/>
      <p:bldP spid="208910" grpId="0" animBg="1"/>
      <p:bldP spid="208911" grpId="0" animBg="1"/>
      <p:bldP spid="208912" grpId="0" animBg="1"/>
      <p:bldP spid="208913" grpId="0" animBg="1"/>
      <p:bldP spid="208914" grpId="0" animBg="1"/>
      <p:bldP spid="20891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p:cNvPicPr>
            <a:picLocks noChangeAspect="1" noChangeArrowheads="1"/>
          </p:cNvPicPr>
          <p:nvPr/>
        </p:nvPicPr>
        <p:blipFill>
          <a:blip r:embed="rId2"/>
          <a:srcRect/>
          <a:stretch>
            <a:fillRect/>
          </a:stretch>
        </p:blipFill>
        <p:spPr bwMode="auto">
          <a:xfrm>
            <a:off x="228600" y="0"/>
            <a:ext cx="2339975" cy="2362200"/>
          </a:xfrm>
          <a:prstGeom prst="rect">
            <a:avLst/>
          </a:prstGeom>
          <a:noFill/>
          <a:ln w="19050" algn="ctr">
            <a:solidFill>
              <a:schemeClr val="tx1"/>
            </a:solidFill>
            <a:miter lim="800000"/>
            <a:headEnd/>
            <a:tailEnd/>
          </a:ln>
        </p:spPr>
      </p:pic>
      <p:pic>
        <p:nvPicPr>
          <p:cNvPr id="12291" name="Picture 6"/>
          <p:cNvPicPr>
            <a:picLocks noChangeAspect="1" noChangeArrowheads="1"/>
          </p:cNvPicPr>
          <p:nvPr/>
        </p:nvPicPr>
        <p:blipFill>
          <a:blip r:embed="rId3"/>
          <a:srcRect/>
          <a:stretch>
            <a:fillRect/>
          </a:stretch>
        </p:blipFill>
        <p:spPr bwMode="auto">
          <a:xfrm>
            <a:off x="2971800" y="0"/>
            <a:ext cx="3048000" cy="2514600"/>
          </a:xfrm>
          <a:prstGeom prst="rect">
            <a:avLst/>
          </a:prstGeom>
          <a:noFill/>
          <a:ln w="19050" algn="ctr">
            <a:solidFill>
              <a:schemeClr val="tx1"/>
            </a:solidFill>
            <a:miter lim="800000"/>
            <a:headEnd/>
            <a:tailEnd/>
          </a:ln>
        </p:spPr>
      </p:pic>
      <p:pic>
        <p:nvPicPr>
          <p:cNvPr id="12292" name="Picture 7"/>
          <p:cNvPicPr>
            <a:picLocks noChangeAspect="1" noChangeArrowheads="1"/>
          </p:cNvPicPr>
          <p:nvPr/>
        </p:nvPicPr>
        <p:blipFill>
          <a:blip r:embed="rId4"/>
          <a:srcRect/>
          <a:stretch>
            <a:fillRect/>
          </a:stretch>
        </p:blipFill>
        <p:spPr bwMode="auto">
          <a:xfrm>
            <a:off x="228600" y="4648200"/>
            <a:ext cx="2362200" cy="2247900"/>
          </a:xfrm>
          <a:prstGeom prst="rect">
            <a:avLst/>
          </a:prstGeom>
          <a:noFill/>
          <a:ln w="28575" algn="ctr">
            <a:solidFill>
              <a:schemeClr val="tx1"/>
            </a:solidFill>
            <a:miter lim="800000"/>
            <a:headEnd/>
            <a:tailEnd/>
          </a:ln>
        </p:spPr>
      </p:pic>
      <p:pic>
        <p:nvPicPr>
          <p:cNvPr id="12293" name="Picture 8"/>
          <p:cNvPicPr>
            <a:picLocks noChangeAspect="1" noChangeArrowheads="1"/>
          </p:cNvPicPr>
          <p:nvPr/>
        </p:nvPicPr>
        <p:blipFill>
          <a:blip r:embed="rId5"/>
          <a:srcRect/>
          <a:stretch>
            <a:fillRect/>
          </a:stretch>
        </p:blipFill>
        <p:spPr bwMode="auto">
          <a:xfrm>
            <a:off x="2971800" y="4699000"/>
            <a:ext cx="3048000" cy="2159000"/>
          </a:xfrm>
          <a:prstGeom prst="rect">
            <a:avLst/>
          </a:prstGeom>
          <a:noFill/>
          <a:ln w="28575" algn="ctr">
            <a:solidFill>
              <a:schemeClr val="tx1"/>
            </a:solidFill>
            <a:miter lim="800000"/>
            <a:headEnd/>
            <a:tailEnd/>
          </a:ln>
        </p:spPr>
      </p:pic>
      <p:pic>
        <p:nvPicPr>
          <p:cNvPr id="12294" name="Picture 9"/>
          <p:cNvPicPr>
            <a:picLocks noChangeAspect="1" noChangeArrowheads="1"/>
          </p:cNvPicPr>
          <p:nvPr/>
        </p:nvPicPr>
        <p:blipFill>
          <a:blip r:embed="rId6"/>
          <a:srcRect/>
          <a:stretch>
            <a:fillRect/>
          </a:stretch>
        </p:blipFill>
        <p:spPr bwMode="auto">
          <a:xfrm>
            <a:off x="2971800" y="2587625"/>
            <a:ext cx="3048000" cy="1984375"/>
          </a:xfrm>
          <a:prstGeom prst="rect">
            <a:avLst/>
          </a:prstGeom>
          <a:noFill/>
          <a:ln w="19050" algn="ctr">
            <a:solidFill>
              <a:schemeClr val="tx1"/>
            </a:solidFill>
            <a:miter lim="800000"/>
            <a:headEnd/>
            <a:tailEnd/>
          </a:ln>
        </p:spPr>
      </p:pic>
      <p:pic>
        <p:nvPicPr>
          <p:cNvPr id="12295" name="Picture 10"/>
          <p:cNvPicPr>
            <a:picLocks noChangeAspect="1" noChangeArrowheads="1"/>
          </p:cNvPicPr>
          <p:nvPr/>
        </p:nvPicPr>
        <p:blipFill>
          <a:blip r:embed="rId7"/>
          <a:srcRect/>
          <a:stretch>
            <a:fillRect/>
          </a:stretch>
        </p:blipFill>
        <p:spPr bwMode="auto">
          <a:xfrm>
            <a:off x="6248400" y="2359025"/>
            <a:ext cx="2667000" cy="2136775"/>
          </a:xfrm>
          <a:prstGeom prst="rect">
            <a:avLst/>
          </a:prstGeom>
          <a:noFill/>
          <a:ln w="19050" algn="ctr">
            <a:solidFill>
              <a:schemeClr val="tx1"/>
            </a:solidFill>
            <a:miter lim="800000"/>
            <a:headEnd/>
            <a:tailEnd/>
          </a:ln>
        </p:spPr>
      </p:pic>
      <p:pic>
        <p:nvPicPr>
          <p:cNvPr id="12296" name="Picture 11"/>
          <p:cNvPicPr>
            <a:picLocks noChangeAspect="1" noChangeArrowheads="1"/>
          </p:cNvPicPr>
          <p:nvPr/>
        </p:nvPicPr>
        <p:blipFill>
          <a:blip r:embed="rId8"/>
          <a:srcRect/>
          <a:stretch>
            <a:fillRect/>
          </a:stretch>
        </p:blipFill>
        <p:spPr bwMode="auto">
          <a:xfrm>
            <a:off x="222250" y="2428875"/>
            <a:ext cx="2368550" cy="2143125"/>
          </a:xfrm>
          <a:prstGeom prst="rect">
            <a:avLst/>
          </a:prstGeom>
          <a:noFill/>
          <a:ln w="19050" algn="ctr">
            <a:solidFill>
              <a:schemeClr val="tx1"/>
            </a:solidFill>
            <a:miter lim="800000"/>
            <a:headEnd/>
            <a:tailEnd/>
          </a:ln>
        </p:spPr>
      </p:pic>
      <p:pic>
        <p:nvPicPr>
          <p:cNvPr id="12297" name="Picture 12"/>
          <p:cNvPicPr>
            <a:picLocks noChangeAspect="1" noChangeArrowheads="1"/>
          </p:cNvPicPr>
          <p:nvPr/>
        </p:nvPicPr>
        <p:blipFill>
          <a:blip r:embed="rId9"/>
          <a:srcRect/>
          <a:stretch>
            <a:fillRect/>
          </a:stretch>
        </p:blipFill>
        <p:spPr bwMode="auto">
          <a:xfrm>
            <a:off x="6248400" y="4572000"/>
            <a:ext cx="2667000" cy="2286000"/>
          </a:xfrm>
          <a:prstGeom prst="rect">
            <a:avLst/>
          </a:prstGeom>
          <a:noFill/>
          <a:ln w="19050" algn="ctr">
            <a:solidFill>
              <a:schemeClr val="tx1"/>
            </a:solidFill>
            <a:miter lim="800000"/>
            <a:headEnd/>
            <a:tailEnd/>
          </a:ln>
        </p:spPr>
      </p:pic>
      <p:pic>
        <p:nvPicPr>
          <p:cNvPr id="12298" name="Picture 14"/>
          <p:cNvPicPr>
            <a:picLocks noChangeAspect="1" noChangeArrowheads="1"/>
          </p:cNvPicPr>
          <p:nvPr/>
        </p:nvPicPr>
        <p:blipFill>
          <a:blip r:embed="rId10"/>
          <a:srcRect/>
          <a:stretch>
            <a:fillRect/>
          </a:stretch>
        </p:blipFill>
        <p:spPr bwMode="auto">
          <a:xfrm>
            <a:off x="6248400" y="17463"/>
            <a:ext cx="2667000" cy="2116137"/>
          </a:xfrm>
          <a:prstGeom prst="rect">
            <a:avLst/>
          </a:prstGeom>
          <a:noFill/>
          <a:ln w="19050" algn="ctr">
            <a:solidFill>
              <a:schemeClr val="tx1"/>
            </a:solid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5"/>
          <p:cNvSpPr>
            <a:spLocks noChangeArrowheads="1"/>
          </p:cNvSpPr>
          <p:nvPr/>
        </p:nvSpPr>
        <p:spPr bwMode="auto">
          <a:xfrm>
            <a:off x="2819400" y="4114800"/>
            <a:ext cx="990600" cy="1066800"/>
          </a:xfrm>
          <a:prstGeom prst="star16">
            <a:avLst>
              <a:gd name="adj" fmla="val 37500"/>
            </a:avLst>
          </a:prstGeom>
          <a:noFill/>
          <a:ln w="9525" algn="ctr">
            <a:noFill/>
            <a:miter lim="800000"/>
            <a:headEnd/>
            <a:tailEnd/>
          </a:ln>
        </p:spPr>
        <p:txBody>
          <a:bodyPr wrap="none" anchor="ctr"/>
          <a:lstStyle/>
          <a:p>
            <a:endParaRPr lang="en-US">
              <a:latin typeface="Arial" charset="0"/>
            </a:endParaRPr>
          </a:p>
        </p:txBody>
      </p:sp>
      <p:sp>
        <p:nvSpPr>
          <p:cNvPr id="13315" name="AutoShape 6"/>
          <p:cNvSpPr>
            <a:spLocks noChangeArrowheads="1"/>
          </p:cNvSpPr>
          <p:nvPr/>
        </p:nvSpPr>
        <p:spPr bwMode="auto">
          <a:xfrm>
            <a:off x="2362200" y="4419600"/>
            <a:ext cx="838200" cy="914400"/>
          </a:xfrm>
          <a:prstGeom prst="star16">
            <a:avLst>
              <a:gd name="adj" fmla="val 37500"/>
            </a:avLst>
          </a:prstGeom>
          <a:noFill/>
          <a:ln w="9525" algn="ctr">
            <a:noFill/>
            <a:miter lim="800000"/>
            <a:headEnd/>
            <a:tailEnd/>
          </a:ln>
        </p:spPr>
        <p:txBody>
          <a:bodyPr wrap="none" anchor="ctr"/>
          <a:lstStyle/>
          <a:p>
            <a:endParaRPr lang="en-US">
              <a:latin typeface="Arial" charset="0"/>
            </a:endParaRPr>
          </a:p>
        </p:txBody>
      </p:sp>
      <p:grpSp>
        <p:nvGrpSpPr>
          <p:cNvPr id="2" name="Group 15"/>
          <p:cNvGrpSpPr>
            <a:grpSpLocks/>
          </p:cNvGrpSpPr>
          <p:nvPr/>
        </p:nvGrpSpPr>
        <p:grpSpPr bwMode="auto">
          <a:xfrm>
            <a:off x="6781800" y="381000"/>
            <a:ext cx="1600200" cy="1295400"/>
            <a:chOff x="1536" y="1632"/>
            <a:chExt cx="1008" cy="816"/>
          </a:xfrm>
        </p:grpSpPr>
        <p:sp>
          <p:nvSpPr>
            <p:cNvPr id="13346" name="AutoShape 13"/>
            <p:cNvSpPr>
              <a:spLocks noChangeArrowheads="1"/>
            </p:cNvSpPr>
            <p:nvPr/>
          </p:nvSpPr>
          <p:spPr bwMode="auto">
            <a:xfrm>
              <a:off x="1536" y="1632"/>
              <a:ext cx="960" cy="816"/>
            </a:xfrm>
            <a:prstGeom prst="star32">
              <a:avLst>
                <a:gd name="adj" fmla="val 37500"/>
              </a:avLst>
            </a:prstGeom>
            <a:solidFill>
              <a:srgbClr val="FF0000"/>
            </a:solidFill>
            <a:ln w="9525" cap="rnd" algn="ctr">
              <a:solidFill>
                <a:srgbClr val="00FF00"/>
              </a:solidFill>
              <a:prstDash val="sysDot"/>
              <a:miter lim="800000"/>
              <a:headEnd/>
              <a:tailEnd/>
            </a:ln>
          </p:spPr>
          <p:txBody>
            <a:bodyPr wrap="none" anchor="ctr"/>
            <a:lstStyle/>
            <a:p>
              <a:endParaRPr lang="en-US">
                <a:latin typeface="Arial" charset="0"/>
              </a:endParaRPr>
            </a:p>
          </p:txBody>
        </p:sp>
        <p:sp>
          <p:nvSpPr>
            <p:cNvPr id="13347" name="Text Box 14"/>
            <p:cNvSpPr txBox="1">
              <a:spLocks noChangeArrowheads="1"/>
            </p:cNvSpPr>
            <p:nvPr/>
          </p:nvSpPr>
          <p:spPr bwMode="auto">
            <a:xfrm>
              <a:off x="1536" y="1872"/>
              <a:ext cx="1008" cy="327"/>
            </a:xfrm>
            <a:prstGeom prst="rect">
              <a:avLst/>
            </a:prstGeom>
            <a:noFill/>
            <a:ln w="9525" algn="ctr">
              <a:noFill/>
              <a:miter lim="800000"/>
              <a:headEnd/>
              <a:tailEnd/>
            </a:ln>
          </p:spPr>
          <p:txBody>
            <a:bodyPr>
              <a:spAutoFit/>
            </a:bodyPr>
            <a:lstStyle/>
            <a:p>
              <a:pPr>
                <a:spcBef>
                  <a:spcPct val="50000"/>
                </a:spcBef>
              </a:pPr>
              <a:r>
                <a:rPr lang="en-US">
                  <a:latin typeface="Arial" charset="0"/>
                </a:rPr>
                <a:t>Hết Giờ</a:t>
              </a:r>
            </a:p>
          </p:txBody>
        </p:sp>
      </p:grpSp>
      <p:grpSp>
        <p:nvGrpSpPr>
          <p:cNvPr id="3" name="Group 19"/>
          <p:cNvGrpSpPr>
            <a:grpSpLocks/>
          </p:cNvGrpSpPr>
          <p:nvPr/>
        </p:nvGrpSpPr>
        <p:grpSpPr bwMode="auto">
          <a:xfrm>
            <a:off x="6629400" y="457200"/>
            <a:ext cx="1524000" cy="1433513"/>
            <a:chOff x="2544" y="2169"/>
            <a:chExt cx="960" cy="903"/>
          </a:xfrm>
        </p:grpSpPr>
        <p:sp>
          <p:nvSpPr>
            <p:cNvPr id="13344" name="AutoShape 17"/>
            <p:cNvSpPr>
              <a:spLocks noChangeArrowheads="1"/>
            </p:cNvSpPr>
            <p:nvPr/>
          </p:nvSpPr>
          <p:spPr bwMode="auto">
            <a:xfrm>
              <a:off x="2544" y="2208"/>
              <a:ext cx="960" cy="816"/>
            </a:xfrm>
            <a:prstGeom prst="star32">
              <a:avLst>
                <a:gd name="adj" fmla="val 37500"/>
              </a:avLst>
            </a:prstGeom>
            <a:solidFill>
              <a:srgbClr val="FF0000"/>
            </a:solidFill>
            <a:ln w="9525" cap="rnd" algn="ctr">
              <a:solidFill>
                <a:srgbClr val="00FF00"/>
              </a:solidFill>
              <a:prstDash val="sysDot"/>
              <a:miter lim="800000"/>
              <a:headEnd/>
              <a:tailEnd/>
            </a:ln>
          </p:spPr>
          <p:txBody>
            <a:bodyPr wrap="none" anchor="ctr"/>
            <a:lstStyle/>
            <a:p>
              <a:endParaRPr lang="en-US">
                <a:latin typeface="Arial" charset="0"/>
              </a:endParaRPr>
            </a:p>
          </p:txBody>
        </p:sp>
        <p:sp>
          <p:nvSpPr>
            <p:cNvPr id="13345" name="Text Box 18"/>
            <p:cNvSpPr txBox="1">
              <a:spLocks noChangeArrowheads="1"/>
            </p:cNvSpPr>
            <p:nvPr/>
          </p:nvSpPr>
          <p:spPr bwMode="auto">
            <a:xfrm>
              <a:off x="2640" y="2169"/>
              <a:ext cx="816" cy="903"/>
            </a:xfrm>
            <a:prstGeom prst="rect">
              <a:avLst/>
            </a:prstGeom>
            <a:noFill/>
            <a:ln w="9525" algn="ctr">
              <a:noFill/>
              <a:miter lim="800000"/>
              <a:headEnd/>
              <a:tailEnd/>
            </a:ln>
          </p:spPr>
          <p:txBody>
            <a:bodyPr>
              <a:spAutoFit/>
            </a:bodyPr>
            <a:lstStyle/>
            <a:p>
              <a:pPr>
                <a:spcBef>
                  <a:spcPct val="50000"/>
                </a:spcBef>
              </a:pPr>
              <a:r>
                <a:rPr lang="en-US" sz="8800" b="1">
                  <a:latin typeface="Arial" charset="0"/>
                </a:rPr>
                <a:t>1</a:t>
              </a:r>
            </a:p>
          </p:txBody>
        </p:sp>
      </p:grpSp>
      <p:grpSp>
        <p:nvGrpSpPr>
          <p:cNvPr id="4" name="Group 20"/>
          <p:cNvGrpSpPr>
            <a:grpSpLocks/>
          </p:cNvGrpSpPr>
          <p:nvPr/>
        </p:nvGrpSpPr>
        <p:grpSpPr bwMode="auto">
          <a:xfrm>
            <a:off x="6629400" y="381000"/>
            <a:ext cx="1524000" cy="1433513"/>
            <a:chOff x="2544" y="2169"/>
            <a:chExt cx="960" cy="903"/>
          </a:xfrm>
        </p:grpSpPr>
        <p:sp>
          <p:nvSpPr>
            <p:cNvPr id="13342" name="AutoShape 21"/>
            <p:cNvSpPr>
              <a:spLocks noChangeArrowheads="1"/>
            </p:cNvSpPr>
            <p:nvPr/>
          </p:nvSpPr>
          <p:spPr bwMode="auto">
            <a:xfrm>
              <a:off x="2544" y="2208"/>
              <a:ext cx="960" cy="816"/>
            </a:xfrm>
            <a:prstGeom prst="star32">
              <a:avLst>
                <a:gd name="adj" fmla="val 37500"/>
              </a:avLst>
            </a:prstGeom>
            <a:solidFill>
              <a:srgbClr val="FF0000"/>
            </a:solidFill>
            <a:ln w="9525" cap="rnd" algn="ctr">
              <a:solidFill>
                <a:srgbClr val="00FF00"/>
              </a:solidFill>
              <a:prstDash val="sysDot"/>
              <a:miter lim="800000"/>
              <a:headEnd/>
              <a:tailEnd/>
            </a:ln>
          </p:spPr>
          <p:txBody>
            <a:bodyPr wrap="none" anchor="ctr"/>
            <a:lstStyle/>
            <a:p>
              <a:endParaRPr lang="en-US">
                <a:latin typeface="Arial" charset="0"/>
              </a:endParaRPr>
            </a:p>
          </p:txBody>
        </p:sp>
        <p:sp>
          <p:nvSpPr>
            <p:cNvPr id="13343" name="Text Box 22"/>
            <p:cNvSpPr txBox="1">
              <a:spLocks noChangeArrowheads="1"/>
            </p:cNvSpPr>
            <p:nvPr/>
          </p:nvSpPr>
          <p:spPr bwMode="auto">
            <a:xfrm>
              <a:off x="2640" y="2169"/>
              <a:ext cx="816" cy="903"/>
            </a:xfrm>
            <a:prstGeom prst="rect">
              <a:avLst/>
            </a:prstGeom>
            <a:noFill/>
            <a:ln w="9525" algn="ctr">
              <a:noFill/>
              <a:miter lim="800000"/>
              <a:headEnd/>
              <a:tailEnd/>
            </a:ln>
          </p:spPr>
          <p:txBody>
            <a:bodyPr>
              <a:spAutoFit/>
            </a:bodyPr>
            <a:lstStyle/>
            <a:p>
              <a:pPr>
                <a:spcBef>
                  <a:spcPct val="50000"/>
                </a:spcBef>
              </a:pPr>
              <a:r>
                <a:rPr lang="en-US" sz="8800" b="1">
                  <a:latin typeface="Arial" charset="0"/>
                </a:rPr>
                <a:t>2</a:t>
              </a:r>
            </a:p>
          </p:txBody>
        </p:sp>
      </p:grpSp>
      <p:grpSp>
        <p:nvGrpSpPr>
          <p:cNvPr id="5" name="Group 23"/>
          <p:cNvGrpSpPr>
            <a:grpSpLocks/>
          </p:cNvGrpSpPr>
          <p:nvPr/>
        </p:nvGrpSpPr>
        <p:grpSpPr bwMode="auto">
          <a:xfrm>
            <a:off x="6553200" y="381000"/>
            <a:ext cx="1524000" cy="1433513"/>
            <a:chOff x="2544" y="2169"/>
            <a:chExt cx="960" cy="903"/>
          </a:xfrm>
        </p:grpSpPr>
        <p:sp>
          <p:nvSpPr>
            <p:cNvPr id="13340" name="AutoShape 24"/>
            <p:cNvSpPr>
              <a:spLocks noChangeArrowheads="1"/>
            </p:cNvSpPr>
            <p:nvPr/>
          </p:nvSpPr>
          <p:spPr bwMode="auto">
            <a:xfrm>
              <a:off x="2544" y="2208"/>
              <a:ext cx="960" cy="816"/>
            </a:xfrm>
            <a:prstGeom prst="star32">
              <a:avLst>
                <a:gd name="adj" fmla="val 37500"/>
              </a:avLst>
            </a:prstGeom>
            <a:solidFill>
              <a:srgbClr val="FF0000"/>
            </a:solidFill>
            <a:ln w="9525" cap="rnd" algn="ctr">
              <a:solidFill>
                <a:srgbClr val="00FF00"/>
              </a:solidFill>
              <a:prstDash val="sysDot"/>
              <a:miter lim="800000"/>
              <a:headEnd/>
              <a:tailEnd/>
            </a:ln>
          </p:spPr>
          <p:txBody>
            <a:bodyPr wrap="none" anchor="ctr"/>
            <a:lstStyle/>
            <a:p>
              <a:endParaRPr lang="en-US">
                <a:latin typeface="Arial" charset="0"/>
              </a:endParaRPr>
            </a:p>
          </p:txBody>
        </p:sp>
        <p:sp>
          <p:nvSpPr>
            <p:cNvPr id="13341" name="Text Box 25"/>
            <p:cNvSpPr txBox="1">
              <a:spLocks noChangeArrowheads="1"/>
            </p:cNvSpPr>
            <p:nvPr/>
          </p:nvSpPr>
          <p:spPr bwMode="auto">
            <a:xfrm>
              <a:off x="2640" y="2169"/>
              <a:ext cx="816" cy="903"/>
            </a:xfrm>
            <a:prstGeom prst="rect">
              <a:avLst/>
            </a:prstGeom>
            <a:noFill/>
            <a:ln w="9525" algn="ctr">
              <a:noFill/>
              <a:miter lim="800000"/>
              <a:headEnd/>
              <a:tailEnd/>
            </a:ln>
          </p:spPr>
          <p:txBody>
            <a:bodyPr>
              <a:spAutoFit/>
            </a:bodyPr>
            <a:lstStyle/>
            <a:p>
              <a:pPr>
                <a:spcBef>
                  <a:spcPct val="50000"/>
                </a:spcBef>
              </a:pPr>
              <a:r>
                <a:rPr lang="en-US" sz="8800" b="1">
                  <a:latin typeface="Arial" charset="0"/>
                </a:rPr>
                <a:t>3</a:t>
              </a:r>
            </a:p>
          </p:txBody>
        </p:sp>
      </p:grpSp>
      <p:grpSp>
        <p:nvGrpSpPr>
          <p:cNvPr id="6" name="Group 26"/>
          <p:cNvGrpSpPr>
            <a:grpSpLocks/>
          </p:cNvGrpSpPr>
          <p:nvPr/>
        </p:nvGrpSpPr>
        <p:grpSpPr bwMode="auto">
          <a:xfrm>
            <a:off x="6629400" y="457200"/>
            <a:ext cx="1524000" cy="1433513"/>
            <a:chOff x="2544" y="2169"/>
            <a:chExt cx="960" cy="903"/>
          </a:xfrm>
        </p:grpSpPr>
        <p:sp>
          <p:nvSpPr>
            <p:cNvPr id="13338" name="AutoShape 27"/>
            <p:cNvSpPr>
              <a:spLocks noChangeArrowheads="1"/>
            </p:cNvSpPr>
            <p:nvPr/>
          </p:nvSpPr>
          <p:spPr bwMode="auto">
            <a:xfrm>
              <a:off x="2544" y="2208"/>
              <a:ext cx="960" cy="816"/>
            </a:xfrm>
            <a:prstGeom prst="star32">
              <a:avLst>
                <a:gd name="adj" fmla="val 37500"/>
              </a:avLst>
            </a:prstGeom>
            <a:solidFill>
              <a:srgbClr val="FF0000"/>
            </a:solidFill>
            <a:ln w="9525" cap="rnd" algn="ctr">
              <a:solidFill>
                <a:srgbClr val="00FF00"/>
              </a:solidFill>
              <a:prstDash val="sysDot"/>
              <a:miter lim="800000"/>
              <a:headEnd/>
              <a:tailEnd/>
            </a:ln>
          </p:spPr>
          <p:txBody>
            <a:bodyPr wrap="none" anchor="ctr"/>
            <a:lstStyle/>
            <a:p>
              <a:endParaRPr lang="en-US">
                <a:latin typeface="Arial" charset="0"/>
              </a:endParaRPr>
            </a:p>
          </p:txBody>
        </p:sp>
        <p:sp>
          <p:nvSpPr>
            <p:cNvPr id="13339" name="Text Box 28"/>
            <p:cNvSpPr txBox="1">
              <a:spLocks noChangeArrowheads="1"/>
            </p:cNvSpPr>
            <p:nvPr/>
          </p:nvSpPr>
          <p:spPr bwMode="auto">
            <a:xfrm>
              <a:off x="2640" y="2169"/>
              <a:ext cx="816" cy="903"/>
            </a:xfrm>
            <a:prstGeom prst="rect">
              <a:avLst/>
            </a:prstGeom>
            <a:noFill/>
            <a:ln w="9525" algn="ctr">
              <a:noFill/>
              <a:miter lim="800000"/>
              <a:headEnd/>
              <a:tailEnd/>
            </a:ln>
          </p:spPr>
          <p:txBody>
            <a:bodyPr>
              <a:spAutoFit/>
            </a:bodyPr>
            <a:lstStyle/>
            <a:p>
              <a:pPr>
                <a:spcBef>
                  <a:spcPct val="50000"/>
                </a:spcBef>
              </a:pPr>
              <a:r>
                <a:rPr lang="en-US" sz="8800" b="1">
                  <a:latin typeface="Arial" charset="0"/>
                </a:rPr>
                <a:t>4</a:t>
              </a:r>
            </a:p>
          </p:txBody>
        </p:sp>
      </p:grpSp>
      <p:grpSp>
        <p:nvGrpSpPr>
          <p:cNvPr id="7" name="Group 29"/>
          <p:cNvGrpSpPr>
            <a:grpSpLocks/>
          </p:cNvGrpSpPr>
          <p:nvPr/>
        </p:nvGrpSpPr>
        <p:grpSpPr bwMode="auto">
          <a:xfrm>
            <a:off x="6705600" y="457200"/>
            <a:ext cx="1524000" cy="1433513"/>
            <a:chOff x="2544" y="2169"/>
            <a:chExt cx="960" cy="903"/>
          </a:xfrm>
        </p:grpSpPr>
        <p:sp>
          <p:nvSpPr>
            <p:cNvPr id="13336" name="AutoShape 30"/>
            <p:cNvSpPr>
              <a:spLocks noChangeArrowheads="1"/>
            </p:cNvSpPr>
            <p:nvPr/>
          </p:nvSpPr>
          <p:spPr bwMode="auto">
            <a:xfrm>
              <a:off x="2544" y="2208"/>
              <a:ext cx="960" cy="816"/>
            </a:xfrm>
            <a:prstGeom prst="star32">
              <a:avLst>
                <a:gd name="adj" fmla="val 37500"/>
              </a:avLst>
            </a:prstGeom>
            <a:solidFill>
              <a:srgbClr val="FF0000"/>
            </a:solidFill>
            <a:ln w="9525" cap="rnd" algn="ctr">
              <a:solidFill>
                <a:srgbClr val="00FF00"/>
              </a:solidFill>
              <a:prstDash val="sysDot"/>
              <a:miter lim="800000"/>
              <a:headEnd/>
              <a:tailEnd/>
            </a:ln>
          </p:spPr>
          <p:txBody>
            <a:bodyPr wrap="none" anchor="ctr"/>
            <a:lstStyle/>
            <a:p>
              <a:endParaRPr lang="en-US">
                <a:latin typeface="Arial" charset="0"/>
              </a:endParaRPr>
            </a:p>
          </p:txBody>
        </p:sp>
        <p:sp>
          <p:nvSpPr>
            <p:cNvPr id="13337" name="Text Box 31"/>
            <p:cNvSpPr txBox="1">
              <a:spLocks noChangeArrowheads="1"/>
            </p:cNvSpPr>
            <p:nvPr/>
          </p:nvSpPr>
          <p:spPr bwMode="auto">
            <a:xfrm>
              <a:off x="2640" y="2169"/>
              <a:ext cx="816" cy="903"/>
            </a:xfrm>
            <a:prstGeom prst="rect">
              <a:avLst/>
            </a:prstGeom>
            <a:noFill/>
            <a:ln w="9525" algn="ctr">
              <a:noFill/>
              <a:miter lim="800000"/>
              <a:headEnd/>
              <a:tailEnd/>
            </a:ln>
          </p:spPr>
          <p:txBody>
            <a:bodyPr>
              <a:spAutoFit/>
            </a:bodyPr>
            <a:lstStyle/>
            <a:p>
              <a:pPr>
                <a:spcBef>
                  <a:spcPct val="50000"/>
                </a:spcBef>
              </a:pPr>
              <a:r>
                <a:rPr lang="en-US" sz="8800" b="1">
                  <a:latin typeface="Arial" charset="0"/>
                </a:rPr>
                <a:t>5</a:t>
              </a:r>
            </a:p>
          </p:txBody>
        </p:sp>
      </p:grpSp>
      <p:sp>
        <p:nvSpPr>
          <p:cNvPr id="212000" name="Text Box 32"/>
          <p:cNvSpPr txBox="1">
            <a:spLocks noChangeArrowheads="1"/>
          </p:cNvSpPr>
          <p:nvPr/>
        </p:nvSpPr>
        <p:spPr bwMode="auto">
          <a:xfrm>
            <a:off x="762000" y="0"/>
            <a:ext cx="6248400" cy="1465263"/>
          </a:xfrm>
          <a:prstGeom prst="rect">
            <a:avLst/>
          </a:prstGeom>
          <a:noFill/>
          <a:ln w="9525" algn="ctr">
            <a:noFill/>
            <a:miter lim="800000"/>
            <a:headEnd/>
            <a:tailEnd/>
          </a:ln>
        </p:spPr>
        <p:txBody>
          <a:bodyPr>
            <a:spAutoFit/>
          </a:bodyPr>
          <a:lstStyle/>
          <a:p>
            <a:pPr>
              <a:spcBef>
                <a:spcPct val="50000"/>
              </a:spcBef>
            </a:pPr>
            <a:r>
              <a:rPr lang="en-US" sz="3600">
                <a:solidFill>
                  <a:srgbClr val="FFFF66"/>
                </a:solidFill>
                <a:latin typeface="Arial" charset="0"/>
              </a:rPr>
              <a:t>C</a:t>
            </a:r>
            <a:r>
              <a:rPr lang="en-US">
                <a:solidFill>
                  <a:srgbClr val="FFFF66"/>
                </a:solidFill>
                <a:latin typeface="Arial" charset="0"/>
              </a:rPr>
              <a:t>ác em làm phiếu cá nhân.</a:t>
            </a:r>
          </a:p>
          <a:p>
            <a:pPr>
              <a:spcBef>
                <a:spcPct val="50000"/>
              </a:spcBef>
            </a:pPr>
            <a:r>
              <a:rPr lang="en-US" sz="3600">
                <a:solidFill>
                  <a:srgbClr val="FFFF66"/>
                </a:solidFill>
                <a:latin typeface="Arial" charset="0"/>
              </a:rPr>
              <a:t>Thời gian làm bài: 8 phút</a:t>
            </a:r>
          </a:p>
        </p:txBody>
      </p:sp>
      <p:sp>
        <p:nvSpPr>
          <p:cNvPr id="212001" name="Text Box 33"/>
          <p:cNvSpPr txBox="1">
            <a:spLocks noChangeArrowheads="1"/>
          </p:cNvSpPr>
          <p:nvPr/>
        </p:nvSpPr>
        <p:spPr bwMode="auto">
          <a:xfrm>
            <a:off x="-304800" y="152400"/>
            <a:ext cx="8839200" cy="1555750"/>
          </a:xfrm>
          <a:prstGeom prst="rect">
            <a:avLst/>
          </a:prstGeom>
          <a:noFill/>
          <a:ln w="9525">
            <a:noFill/>
            <a:miter lim="800000"/>
            <a:headEnd/>
            <a:tailEnd/>
          </a:ln>
        </p:spPr>
        <p:txBody>
          <a:bodyPr>
            <a:spAutoFit/>
          </a:bodyPr>
          <a:lstStyle/>
          <a:p>
            <a:r>
              <a:rPr lang="en-US" sz="4800" b="1">
                <a:solidFill>
                  <a:srgbClr val="FF0000"/>
                </a:solidFill>
                <a:latin typeface="Arial" charset="0"/>
              </a:rPr>
              <a:t>Chúc mừng bạn </a:t>
            </a:r>
          </a:p>
          <a:p>
            <a:r>
              <a:rPr lang="vi-VN" sz="4800" b="1">
                <a:solidFill>
                  <a:srgbClr val="FF0000"/>
                </a:solidFill>
                <a:latin typeface="Arial" charset="0"/>
              </a:rPr>
              <a:t>đ</a:t>
            </a:r>
            <a:r>
              <a:rPr lang="en-US" sz="4800" b="1">
                <a:solidFill>
                  <a:srgbClr val="FF0000"/>
                </a:solidFill>
                <a:latin typeface="Arial" charset="0"/>
              </a:rPr>
              <a:t>ã hoàn thành b</a:t>
            </a:r>
            <a:r>
              <a:rPr lang="en-US" b="1">
                <a:solidFill>
                  <a:srgbClr val="FF0000"/>
                </a:solidFill>
                <a:latin typeface="Arial" charset="0"/>
              </a:rPr>
              <a:t>ài</a:t>
            </a:r>
            <a:r>
              <a:rPr lang="en-US" sz="4800" b="1">
                <a:solidFill>
                  <a:srgbClr val="FF0000"/>
                </a:solidFill>
                <a:latin typeface="Arial" charset="0"/>
              </a:rPr>
              <a:t> của mình</a:t>
            </a:r>
          </a:p>
        </p:txBody>
      </p:sp>
      <p:grpSp>
        <p:nvGrpSpPr>
          <p:cNvPr id="8" name="Group 36"/>
          <p:cNvGrpSpPr>
            <a:grpSpLocks/>
          </p:cNvGrpSpPr>
          <p:nvPr/>
        </p:nvGrpSpPr>
        <p:grpSpPr bwMode="auto">
          <a:xfrm>
            <a:off x="6629400" y="457200"/>
            <a:ext cx="1524000" cy="1433513"/>
            <a:chOff x="2544" y="2169"/>
            <a:chExt cx="960" cy="903"/>
          </a:xfrm>
        </p:grpSpPr>
        <p:sp>
          <p:nvSpPr>
            <p:cNvPr id="13334" name="AutoShape 37"/>
            <p:cNvSpPr>
              <a:spLocks noChangeArrowheads="1"/>
            </p:cNvSpPr>
            <p:nvPr/>
          </p:nvSpPr>
          <p:spPr bwMode="auto">
            <a:xfrm>
              <a:off x="2544" y="2208"/>
              <a:ext cx="960" cy="816"/>
            </a:xfrm>
            <a:prstGeom prst="star32">
              <a:avLst>
                <a:gd name="adj" fmla="val 37500"/>
              </a:avLst>
            </a:prstGeom>
            <a:solidFill>
              <a:srgbClr val="FF0000"/>
            </a:solidFill>
            <a:ln w="9525" cap="rnd" algn="ctr">
              <a:solidFill>
                <a:srgbClr val="00FF00"/>
              </a:solidFill>
              <a:prstDash val="sysDot"/>
              <a:miter lim="800000"/>
              <a:headEnd/>
              <a:tailEnd/>
            </a:ln>
          </p:spPr>
          <p:txBody>
            <a:bodyPr wrap="none" anchor="ctr"/>
            <a:lstStyle/>
            <a:p>
              <a:endParaRPr lang="en-US">
                <a:latin typeface="Arial" charset="0"/>
              </a:endParaRPr>
            </a:p>
          </p:txBody>
        </p:sp>
        <p:sp>
          <p:nvSpPr>
            <p:cNvPr id="13335" name="Text Box 38"/>
            <p:cNvSpPr txBox="1">
              <a:spLocks noChangeArrowheads="1"/>
            </p:cNvSpPr>
            <p:nvPr/>
          </p:nvSpPr>
          <p:spPr bwMode="auto">
            <a:xfrm>
              <a:off x="2640" y="2169"/>
              <a:ext cx="816" cy="903"/>
            </a:xfrm>
            <a:prstGeom prst="rect">
              <a:avLst/>
            </a:prstGeom>
            <a:noFill/>
            <a:ln w="9525" algn="ctr">
              <a:noFill/>
              <a:miter lim="800000"/>
              <a:headEnd/>
              <a:tailEnd/>
            </a:ln>
          </p:spPr>
          <p:txBody>
            <a:bodyPr>
              <a:spAutoFit/>
            </a:bodyPr>
            <a:lstStyle/>
            <a:p>
              <a:pPr>
                <a:spcBef>
                  <a:spcPct val="50000"/>
                </a:spcBef>
              </a:pPr>
              <a:r>
                <a:rPr lang="en-US" sz="8800" b="1">
                  <a:latin typeface="Arial" charset="0"/>
                </a:rPr>
                <a:t>6</a:t>
              </a:r>
            </a:p>
          </p:txBody>
        </p:sp>
      </p:grpSp>
      <p:grpSp>
        <p:nvGrpSpPr>
          <p:cNvPr id="9" name="Group 39"/>
          <p:cNvGrpSpPr>
            <a:grpSpLocks/>
          </p:cNvGrpSpPr>
          <p:nvPr/>
        </p:nvGrpSpPr>
        <p:grpSpPr bwMode="auto">
          <a:xfrm>
            <a:off x="6629400" y="304800"/>
            <a:ext cx="1524000" cy="1433513"/>
            <a:chOff x="2544" y="2169"/>
            <a:chExt cx="960" cy="903"/>
          </a:xfrm>
        </p:grpSpPr>
        <p:sp>
          <p:nvSpPr>
            <p:cNvPr id="13332" name="AutoShape 40"/>
            <p:cNvSpPr>
              <a:spLocks noChangeArrowheads="1"/>
            </p:cNvSpPr>
            <p:nvPr/>
          </p:nvSpPr>
          <p:spPr bwMode="auto">
            <a:xfrm>
              <a:off x="2544" y="2208"/>
              <a:ext cx="960" cy="816"/>
            </a:xfrm>
            <a:prstGeom prst="star32">
              <a:avLst>
                <a:gd name="adj" fmla="val 37500"/>
              </a:avLst>
            </a:prstGeom>
            <a:solidFill>
              <a:srgbClr val="FF0000"/>
            </a:solidFill>
            <a:ln w="9525" cap="rnd" algn="ctr">
              <a:solidFill>
                <a:srgbClr val="00FF00"/>
              </a:solidFill>
              <a:prstDash val="sysDot"/>
              <a:miter lim="800000"/>
              <a:headEnd/>
              <a:tailEnd/>
            </a:ln>
          </p:spPr>
          <p:txBody>
            <a:bodyPr wrap="none" anchor="ctr"/>
            <a:lstStyle/>
            <a:p>
              <a:endParaRPr lang="en-US">
                <a:latin typeface="Arial" charset="0"/>
              </a:endParaRPr>
            </a:p>
          </p:txBody>
        </p:sp>
        <p:sp>
          <p:nvSpPr>
            <p:cNvPr id="13333" name="Text Box 41"/>
            <p:cNvSpPr txBox="1">
              <a:spLocks noChangeArrowheads="1"/>
            </p:cNvSpPr>
            <p:nvPr/>
          </p:nvSpPr>
          <p:spPr bwMode="auto">
            <a:xfrm>
              <a:off x="2640" y="2169"/>
              <a:ext cx="816" cy="903"/>
            </a:xfrm>
            <a:prstGeom prst="rect">
              <a:avLst/>
            </a:prstGeom>
            <a:noFill/>
            <a:ln w="9525" algn="ctr">
              <a:noFill/>
              <a:miter lim="800000"/>
              <a:headEnd/>
              <a:tailEnd/>
            </a:ln>
          </p:spPr>
          <p:txBody>
            <a:bodyPr>
              <a:spAutoFit/>
            </a:bodyPr>
            <a:lstStyle/>
            <a:p>
              <a:pPr>
                <a:spcBef>
                  <a:spcPct val="50000"/>
                </a:spcBef>
              </a:pPr>
              <a:r>
                <a:rPr lang="en-US" sz="8800" b="1">
                  <a:latin typeface="Arial" charset="0"/>
                </a:rPr>
                <a:t>7</a:t>
              </a:r>
            </a:p>
          </p:txBody>
        </p:sp>
      </p:grpSp>
      <p:grpSp>
        <p:nvGrpSpPr>
          <p:cNvPr id="10" name="Group 45"/>
          <p:cNvGrpSpPr>
            <a:grpSpLocks/>
          </p:cNvGrpSpPr>
          <p:nvPr/>
        </p:nvGrpSpPr>
        <p:grpSpPr bwMode="auto">
          <a:xfrm>
            <a:off x="6629400" y="381000"/>
            <a:ext cx="1524000" cy="1433513"/>
            <a:chOff x="2544" y="2169"/>
            <a:chExt cx="960" cy="903"/>
          </a:xfrm>
        </p:grpSpPr>
        <p:sp>
          <p:nvSpPr>
            <p:cNvPr id="13330" name="AutoShape 46"/>
            <p:cNvSpPr>
              <a:spLocks noChangeArrowheads="1"/>
            </p:cNvSpPr>
            <p:nvPr/>
          </p:nvSpPr>
          <p:spPr bwMode="auto">
            <a:xfrm>
              <a:off x="2544" y="2208"/>
              <a:ext cx="960" cy="816"/>
            </a:xfrm>
            <a:prstGeom prst="star32">
              <a:avLst>
                <a:gd name="adj" fmla="val 37500"/>
              </a:avLst>
            </a:prstGeom>
            <a:solidFill>
              <a:srgbClr val="FF0000"/>
            </a:solidFill>
            <a:ln w="9525" cap="rnd" algn="ctr">
              <a:solidFill>
                <a:srgbClr val="00FF00"/>
              </a:solidFill>
              <a:prstDash val="sysDot"/>
              <a:miter lim="800000"/>
              <a:headEnd/>
              <a:tailEnd/>
            </a:ln>
          </p:spPr>
          <p:txBody>
            <a:bodyPr wrap="none" anchor="ctr"/>
            <a:lstStyle/>
            <a:p>
              <a:endParaRPr lang="en-US">
                <a:latin typeface="Arial" charset="0"/>
              </a:endParaRPr>
            </a:p>
          </p:txBody>
        </p:sp>
        <p:sp>
          <p:nvSpPr>
            <p:cNvPr id="13331" name="Text Box 47"/>
            <p:cNvSpPr txBox="1">
              <a:spLocks noChangeArrowheads="1"/>
            </p:cNvSpPr>
            <p:nvPr/>
          </p:nvSpPr>
          <p:spPr bwMode="auto">
            <a:xfrm>
              <a:off x="2640" y="2169"/>
              <a:ext cx="816" cy="903"/>
            </a:xfrm>
            <a:prstGeom prst="rect">
              <a:avLst/>
            </a:prstGeom>
            <a:noFill/>
            <a:ln w="9525" algn="ctr">
              <a:noFill/>
              <a:miter lim="800000"/>
              <a:headEnd/>
              <a:tailEnd/>
            </a:ln>
          </p:spPr>
          <p:txBody>
            <a:bodyPr>
              <a:spAutoFit/>
            </a:bodyPr>
            <a:lstStyle/>
            <a:p>
              <a:pPr>
                <a:spcBef>
                  <a:spcPct val="50000"/>
                </a:spcBef>
              </a:pPr>
              <a:r>
                <a:rPr lang="en-US" sz="8800" b="1">
                  <a:latin typeface="Arial" charset="0"/>
                </a:rPr>
                <a:t>8</a:t>
              </a:r>
            </a:p>
          </p:txBody>
        </p:sp>
      </p:grpSp>
      <p:pic>
        <p:nvPicPr>
          <p:cNvPr id="13327" name="Picture 51" descr="81"/>
          <p:cNvPicPr>
            <a:picLocks noChangeAspect="1" noChangeArrowheads="1" noCrop="1"/>
          </p:cNvPicPr>
          <p:nvPr/>
        </p:nvPicPr>
        <p:blipFill>
          <a:blip r:embed="rId2"/>
          <a:srcRect/>
          <a:stretch>
            <a:fillRect/>
          </a:stretch>
        </p:blipFill>
        <p:spPr bwMode="auto">
          <a:xfrm>
            <a:off x="7391400" y="5105400"/>
            <a:ext cx="1600200" cy="1447800"/>
          </a:xfrm>
          <a:prstGeom prst="rect">
            <a:avLst/>
          </a:prstGeom>
          <a:noFill/>
          <a:ln w="9525">
            <a:noFill/>
            <a:miter lim="800000"/>
            <a:headEnd/>
            <a:tailEnd/>
          </a:ln>
        </p:spPr>
      </p:pic>
      <p:pic>
        <p:nvPicPr>
          <p:cNvPr id="13328" name="Picture 52" descr="084"/>
          <p:cNvPicPr>
            <a:picLocks noChangeAspect="1" noChangeArrowheads="1" noCrop="1"/>
          </p:cNvPicPr>
          <p:nvPr/>
        </p:nvPicPr>
        <p:blipFill>
          <a:blip r:embed="rId3"/>
          <a:srcRect/>
          <a:stretch>
            <a:fillRect/>
          </a:stretch>
        </p:blipFill>
        <p:spPr bwMode="auto">
          <a:xfrm>
            <a:off x="152400" y="5105400"/>
            <a:ext cx="1676400" cy="1447800"/>
          </a:xfrm>
          <a:prstGeom prst="rect">
            <a:avLst/>
          </a:prstGeom>
          <a:noFill/>
          <a:ln w="9525">
            <a:noFill/>
            <a:miter lim="800000"/>
            <a:headEnd/>
            <a:tailEnd/>
          </a:ln>
        </p:spPr>
      </p:pic>
      <p:sp>
        <p:nvSpPr>
          <p:cNvPr id="212002" name="Text Box 34"/>
          <p:cNvSpPr txBox="1">
            <a:spLocks noChangeArrowheads="1"/>
          </p:cNvSpPr>
          <p:nvPr/>
        </p:nvSpPr>
        <p:spPr bwMode="auto">
          <a:xfrm>
            <a:off x="990600" y="2057400"/>
            <a:ext cx="7543800" cy="4894263"/>
          </a:xfrm>
          <a:prstGeom prst="rect">
            <a:avLst/>
          </a:prstGeom>
          <a:solidFill>
            <a:srgbClr val="FFFF00"/>
          </a:solidFill>
          <a:ln w="9525" algn="ctr">
            <a:noFill/>
            <a:miter lim="800000"/>
            <a:headEnd/>
            <a:tailEnd/>
          </a:ln>
        </p:spPr>
        <p:txBody>
          <a:bodyPr>
            <a:spAutoFit/>
          </a:bodyPr>
          <a:lstStyle/>
          <a:p>
            <a:pPr>
              <a:spcBef>
                <a:spcPct val="50000"/>
              </a:spcBef>
            </a:pPr>
            <a:r>
              <a:rPr lang="en-US" sz="3200" b="1">
                <a:solidFill>
                  <a:srgbClr val="0000FF"/>
                </a:solidFill>
                <a:latin typeface="Arial" charset="0"/>
              </a:rPr>
              <a:t>Tiêu chí đánh giá</a:t>
            </a:r>
          </a:p>
          <a:p>
            <a:pPr algn="l">
              <a:spcBef>
                <a:spcPct val="50000"/>
              </a:spcBef>
            </a:pPr>
            <a:r>
              <a:rPr lang="en-US">
                <a:solidFill>
                  <a:srgbClr val="0000FA"/>
                </a:solidFill>
                <a:latin typeface="Arial" charset="0"/>
              </a:rPr>
              <a:t>.- Đã nêu đủ 3 phần: mở bài, thân bài, kết bài chưa?</a:t>
            </a:r>
          </a:p>
          <a:p>
            <a:pPr algn="l">
              <a:spcBef>
                <a:spcPct val="50000"/>
              </a:spcBef>
              <a:buFontTx/>
              <a:buChar char="-"/>
            </a:pPr>
            <a:r>
              <a:rPr lang="en-US">
                <a:solidFill>
                  <a:srgbClr val="0000FA"/>
                </a:solidFill>
                <a:latin typeface="Arial" charset="0"/>
              </a:rPr>
              <a:t> Đã sắp xếp các ý định tả theo một trình tự hợp lí chưa? Cách dùng từ ngữ để miêu tả có phù hợp không?</a:t>
            </a:r>
          </a:p>
          <a:p>
            <a:pPr algn="l">
              <a:spcBef>
                <a:spcPct val="50000"/>
              </a:spcBef>
              <a:buFontTx/>
              <a:buChar char="-"/>
            </a:pPr>
            <a:r>
              <a:rPr lang="en-US">
                <a:solidFill>
                  <a:srgbClr val="0000FA"/>
                </a:solidFill>
                <a:latin typeface="Arial" charset="0"/>
              </a:rPr>
              <a:t> Đã nêu được tình cảm của mình với đồ chơi đó chưa?</a:t>
            </a:r>
          </a:p>
          <a:p>
            <a:pPr algn="l">
              <a:spcBef>
                <a:spcPct val="50000"/>
              </a:spcBef>
              <a:buFontTx/>
              <a:buChar char="-"/>
            </a:pPr>
            <a:endParaRPr lang="en-US">
              <a:solidFill>
                <a:srgbClr val="0000FA"/>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12000"/>
                                        </p:tgtEl>
                                        <p:attrNameLst>
                                          <p:attrName>style.visibility</p:attrName>
                                        </p:attrNameLst>
                                      </p:cBhvr>
                                      <p:to>
                                        <p:strVal val="visible"/>
                                      </p:to>
                                    </p:set>
                                    <p:animEffect transition="in" filter="wipe(down)">
                                      <p:cBhvr>
                                        <p:cTn id="7" dur="500"/>
                                        <p:tgtEl>
                                          <p:spTgt spid="2120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xit" presetSubtype="4" fill="hold" grpId="1" nodeType="clickEffect">
                                  <p:stCondLst>
                                    <p:cond delay="0"/>
                                  </p:stCondLst>
                                  <p:childTnLst>
                                    <p:anim calcmode="lin" valueType="num">
                                      <p:cBhvr additive="base">
                                        <p:cTn id="11" dur="500"/>
                                        <p:tgtEl>
                                          <p:spTgt spid="212000"/>
                                        </p:tgtEl>
                                        <p:attrNameLst>
                                          <p:attrName>ppt_x</p:attrName>
                                        </p:attrNameLst>
                                      </p:cBhvr>
                                      <p:tavLst>
                                        <p:tav tm="0">
                                          <p:val>
                                            <p:strVal val="ppt_x"/>
                                          </p:val>
                                        </p:tav>
                                        <p:tav tm="100000">
                                          <p:val>
                                            <p:strVal val="ppt_x"/>
                                          </p:val>
                                        </p:tav>
                                      </p:tavLst>
                                    </p:anim>
                                    <p:anim calcmode="lin" valueType="num">
                                      <p:cBhvr additive="base">
                                        <p:cTn id="12" dur="500"/>
                                        <p:tgtEl>
                                          <p:spTgt spid="212000"/>
                                        </p:tgtEl>
                                        <p:attrNameLst>
                                          <p:attrName>ppt_y</p:attrName>
                                        </p:attrNameLst>
                                      </p:cBhvr>
                                      <p:tavLst>
                                        <p:tav tm="0">
                                          <p:val>
                                            <p:strVal val="ppt_y"/>
                                          </p:val>
                                        </p:tav>
                                        <p:tav tm="100000">
                                          <p:val>
                                            <p:strVal val="1+ppt_h/2"/>
                                          </p:val>
                                        </p:tav>
                                      </p:tavLst>
                                    </p:anim>
                                    <p:set>
                                      <p:cBhvr>
                                        <p:cTn id="13" dur="1" fill="hold">
                                          <p:stCondLst>
                                            <p:cond delay="499"/>
                                          </p:stCondLst>
                                        </p:cTn>
                                        <p:tgtEl>
                                          <p:spTgt spid="212000"/>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4"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down)">
                                      <p:cBhvr>
                                        <p:cTn id="18" dur="500"/>
                                        <p:tgtEl>
                                          <p:spTgt spid="2"/>
                                        </p:tgtEl>
                                      </p:cBhvr>
                                    </p:animEffect>
                                  </p:childTnLst>
                                </p:cTn>
                              </p:par>
                              <p:par>
                                <p:cTn id="19" presetID="22" presetClass="entr" presetSubtype="4" fill="hold"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down)">
                                      <p:cBhvr>
                                        <p:cTn id="21" dur="500"/>
                                        <p:tgtEl>
                                          <p:spTgt spid="8"/>
                                        </p:tgtEl>
                                      </p:cBhvr>
                                    </p:animEffect>
                                  </p:childTnLst>
                                </p:cTn>
                              </p:par>
                              <p:par>
                                <p:cTn id="22" presetID="22" presetClass="entr" presetSubtype="4" fill="hold" nodeType="with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down)">
                                      <p:cBhvr>
                                        <p:cTn id="24" dur="500"/>
                                        <p:tgtEl>
                                          <p:spTgt spid="3"/>
                                        </p:tgtEl>
                                      </p:cBhvr>
                                    </p:animEffect>
                                  </p:childTnLst>
                                </p:cTn>
                              </p:par>
                              <p:par>
                                <p:cTn id="25" presetID="22" presetClass="entr" presetSubtype="4"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par>
                                <p:cTn id="28" presetID="22" presetClass="entr" presetSubtype="4" fill="hold" nodeType="with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wipe(down)">
                                      <p:cBhvr>
                                        <p:cTn id="30" dur="500"/>
                                        <p:tgtEl>
                                          <p:spTgt spid="5"/>
                                        </p:tgtEl>
                                      </p:cBhvr>
                                    </p:animEffect>
                                  </p:childTnLst>
                                </p:cTn>
                              </p:par>
                              <p:par>
                                <p:cTn id="31" presetID="22" presetClass="entr" presetSubtype="4" fill="hold"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down)">
                                      <p:cBhvr>
                                        <p:cTn id="33" dur="500"/>
                                        <p:tgtEl>
                                          <p:spTgt spid="7"/>
                                        </p:tgtEl>
                                      </p:cBhvr>
                                    </p:animEffect>
                                  </p:childTnLst>
                                </p:cTn>
                              </p:par>
                              <p:par>
                                <p:cTn id="34" presetID="22" presetClass="entr" presetSubtype="4" fill="hold" nodeType="with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wipe(down)">
                                      <p:cBhvr>
                                        <p:cTn id="36" dur="500"/>
                                        <p:tgtEl>
                                          <p:spTgt spid="4"/>
                                        </p:tgtEl>
                                      </p:cBhvr>
                                    </p:animEffect>
                                  </p:childTnLst>
                                </p:cTn>
                              </p:par>
                              <p:par>
                                <p:cTn id="37" presetID="22" presetClass="entr" presetSubtype="4" fill="hold" nodeType="with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wipe(down)">
                                      <p:cBhvr>
                                        <p:cTn id="39" dur="500"/>
                                        <p:tgtEl>
                                          <p:spTgt spid="6"/>
                                        </p:tgtEl>
                                      </p:cBhvr>
                                    </p:animEffect>
                                  </p:childTnLst>
                                </p:cTn>
                              </p:par>
                              <p:par>
                                <p:cTn id="40" presetID="22" presetClass="entr" presetSubtype="4" fill="hold" nodeType="with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wipe(down)">
                                      <p:cBhvr>
                                        <p:cTn id="42" dur="500"/>
                                        <p:tgtEl>
                                          <p:spTgt spid="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xit" presetSubtype="4" fill="hold" nodeType="clickEffect">
                                  <p:stCondLst>
                                    <p:cond delay="60000"/>
                                  </p:stCondLst>
                                  <p:childTnLst>
                                    <p:animEffect transition="out" filter="wipe(down)">
                                      <p:cBhvr>
                                        <p:cTn id="46" dur="500"/>
                                        <p:tgtEl>
                                          <p:spTgt spid="10"/>
                                        </p:tgtEl>
                                      </p:cBhvr>
                                    </p:animEffect>
                                    <p:set>
                                      <p:cBhvr>
                                        <p:cTn id="47" dur="1" fill="hold">
                                          <p:stCondLst>
                                            <p:cond delay="499"/>
                                          </p:stCondLst>
                                        </p:cTn>
                                        <p:tgtEl>
                                          <p:spTgt spid="10"/>
                                        </p:tgtEl>
                                        <p:attrNameLst>
                                          <p:attrName>style.visibility</p:attrName>
                                        </p:attrNameLst>
                                      </p:cBhvr>
                                      <p:to>
                                        <p:strVal val="hidden"/>
                                      </p:to>
                                    </p:set>
                                  </p:childTnLst>
                                </p:cTn>
                              </p:par>
                            </p:childTnLst>
                          </p:cTn>
                        </p:par>
                        <p:par>
                          <p:cTn id="48" fill="hold" nodeType="afterGroup">
                            <p:stCondLst>
                              <p:cond delay="60500"/>
                            </p:stCondLst>
                            <p:childTnLst>
                              <p:par>
                                <p:cTn id="49" presetID="22" presetClass="exit" presetSubtype="4" fill="hold" nodeType="afterEffect">
                                  <p:stCondLst>
                                    <p:cond delay="60000"/>
                                  </p:stCondLst>
                                  <p:childTnLst>
                                    <p:animEffect transition="out" filter="wipe(down)">
                                      <p:cBhvr>
                                        <p:cTn id="50" dur="500"/>
                                        <p:tgtEl>
                                          <p:spTgt spid="9"/>
                                        </p:tgtEl>
                                      </p:cBhvr>
                                    </p:animEffect>
                                    <p:set>
                                      <p:cBhvr>
                                        <p:cTn id="51" dur="1" fill="hold">
                                          <p:stCondLst>
                                            <p:cond delay="499"/>
                                          </p:stCondLst>
                                        </p:cTn>
                                        <p:tgtEl>
                                          <p:spTgt spid="9"/>
                                        </p:tgtEl>
                                        <p:attrNameLst>
                                          <p:attrName>style.visibility</p:attrName>
                                        </p:attrNameLst>
                                      </p:cBhvr>
                                      <p:to>
                                        <p:strVal val="hidden"/>
                                      </p:to>
                                    </p:set>
                                  </p:childTnLst>
                                </p:cTn>
                              </p:par>
                            </p:childTnLst>
                          </p:cTn>
                        </p:par>
                        <p:par>
                          <p:cTn id="52" fill="hold" nodeType="afterGroup">
                            <p:stCondLst>
                              <p:cond delay="121000"/>
                            </p:stCondLst>
                            <p:childTnLst>
                              <p:par>
                                <p:cTn id="53" presetID="22" presetClass="exit" presetSubtype="4" fill="hold" nodeType="afterEffect">
                                  <p:stCondLst>
                                    <p:cond delay="60000"/>
                                  </p:stCondLst>
                                  <p:childTnLst>
                                    <p:animEffect transition="out" filter="wipe(down)">
                                      <p:cBhvr>
                                        <p:cTn id="54" dur="500"/>
                                        <p:tgtEl>
                                          <p:spTgt spid="8"/>
                                        </p:tgtEl>
                                      </p:cBhvr>
                                    </p:animEffect>
                                    <p:set>
                                      <p:cBhvr>
                                        <p:cTn id="55" dur="1" fill="hold">
                                          <p:stCondLst>
                                            <p:cond delay="499"/>
                                          </p:stCondLst>
                                        </p:cTn>
                                        <p:tgtEl>
                                          <p:spTgt spid="8"/>
                                        </p:tgtEl>
                                        <p:attrNameLst>
                                          <p:attrName>style.visibility</p:attrName>
                                        </p:attrNameLst>
                                      </p:cBhvr>
                                      <p:to>
                                        <p:strVal val="hidden"/>
                                      </p:to>
                                    </p:set>
                                  </p:childTnLst>
                                </p:cTn>
                              </p:par>
                            </p:childTnLst>
                          </p:cTn>
                        </p:par>
                        <p:par>
                          <p:cTn id="56" fill="hold" nodeType="afterGroup">
                            <p:stCondLst>
                              <p:cond delay="181500"/>
                            </p:stCondLst>
                            <p:childTnLst>
                              <p:par>
                                <p:cTn id="57" presetID="22" presetClass="exit" presetSubtype="4" fill="hold" nodeType="afterEffect">
                                  <p:stCondLst>
                                    <p:cond delay="60000"/>
                                  </p:stCondLst>
                                  <p:childTnLst>
                                    <p:animEffect transition="out" filter="wipe(down)">
                                      <p:cBhvr>
                                        <p:cTn id="58" dur="500"/>
                                        <p:tgtEl>
                                          <p:spTgt spid="7"/>
                                        </p:tgtEl>
                                      </p:cBhvr>
                                    </p:animEffect>
                                    <p:set>
                                      <p:cBhvr>
                                        <p:cTn id="59" dur="1" fill="hold">
                                          <p:stCondLst>
                                            <p:cond delay="499"/>
                                          </p:stCondLst>
                                        </p:cTn>
                                        <p:tgtEl>
                                          <p:spTgt spid="7"/>
                                        </p:tgtEl>
                                        <p:attrNameLst>
                                          <p:attrName>style.visibility</p:attrName>
                                        </p:attrNameLst>
                                      </p:cBhvr>
                                      <p:to>
                                        <p:strVal val="hidden"/>
                                      </p:to>
                                    </p:set>
                                  </p:childTnLst>
                                </p:cTn>
                              </p:par>
                            </p:childTnLst>
                          </p:cTn>
                        </p:par>
                        <p:par>
                          <p:cTn id="60" fill="hold" nodeType="afterGroup">
                            <p:stCondLst>
                              <p:cond delay="242000"/>
                            </p:stCondLst>
                            <p:childTnLst>
                              <p:par>
                                <p:cTn id="61" presetID="22" presetClass="exit" presetSubtype="4" fill="hold" nodeType="afterEffect">
                                  <p:stCondLst>
                                    <p:cond delay="60000"/>
                                  </p:stCondLst>
                                  <p:childTnLst>
                                    <p:animEffect transition="out" filter="wipe(down)">
                                      <p:cBhvr>
                                        <p:cTn id="62" dur="500"/>
                                        <p:tgtEl>
                                          <p:spTgt spid="6"/>
                                        </p:tgtEl>
                                      </p:cBhvr>
                                    </p:animEffect>
                                    <p:set>
                                      <p:cBhvr>
                                        <p:cTn id="63" dur="1" fill="hold">
                                          <p:stCondLst>
                                            <p:cond delay="499"/>
                                          </p:stCondLst>
                                        </p:cTn>
                                        <p:tgtEl>
                                          <p:spTgt spid="6"/>
                                        </p:tgtEl>
                                        <p:attrNameLst>
                                          <p:attrName>style.visibility</p:attrName>
                                        </p:attrNameLst>
                                      </p:cBhvr>
                                      <p:to>
                                        <p:strVal val="hidden"/>
                                      </p:to>
                                    </p:set>
                                  </p:childTnLst>
                                </p:cTn>
                              </p:par>
                            </p:childTnLst>
                          </p:cTn>
                        </p:par>
                        <p:par>
                          <p:cTn id="64" fill="hold" nodeType="afterGroup">
                            <p:stCondLst>
                              <p:cond delay="302500"/>
                            </p:stCondLst>
                            <p:childTnLst>
                              <p:par>
                                <p:cTn id="65" presetID="22" presetClass="exit" presetSubtype="4" fill="hold" nodeType="afterEffect">
                                  <p:stCondLst>
                                    <p:cond delay="60000"/>
                                  </p:stCondLst>
                                  <p:childTnLst>
                                    <p:animEffect transition="out" filter="wipe(down)">
                                      <p:cBhvr>
                                        <p:cTn id="66" dur="500"/>
                                        <p:tgtEl>
                                          <p:spTgt spid="5"/>
                                        </p:tgtEl>
                                      </p:cBhvr>
                                    </p:animEffect>
                                    <p:set>
                                      <p:cBhvr>
                                        <p:cTn id="67" dur="1" fill="hold">
                                          <p:stCondLst>
                                            <p:cond delay="499"/>
                                          </p:stCondLst>
                                        </p:cTn>
                                        <p:tgtEl>
                                          <p:spTgt spid="5"/>
                                        </p:tgtEl>
                                        <p:attrNameLst>
                                          <p:attrName>style.visibility</p:attrName>
                                        </p:attrNameLst>
                                      </p:cBhvr>
                                      <p:to>
                                        <p:strVal val="hidden"/>
                                      </p:to>
                                    </p:set>
                                  </p:childTnLst>
                                </p:cTn>
                              </p:par>
                            </p:childTnLst>
                          </p:cTn>
                        </p:par>
                        <p:par>
                          <p:cTn id="68" fill="hold" nodeType="afterGroup">
                            <p:stCondLst>
                              <p:cond delay="363000"/>
                            </p:stCondLst>
                            <p:childTnLst>
                              <p:par>
                                <p:cTn id="69" presetID="22" presetClass="exit" presetSubtype="4" fill="hold" nodeType="afterEffect">
                                  <p:stCondLst>
                                    <p:cond delay="60000"/>
                                  </p:stCondLst>
                                  <p:childTnLst>
                                    <p:animEffect transition="out" filter="wipe(down)">
                                      <p:cBhvr>
                                        <p:cTn id="70" dur="500"/>
                                        <p:tgtEl>
                                          <p:spTgt spid="4"/>
                                        </p:tgtEl>
                                      </p:cBhvr>
                                    </p:animEffect>
                                    <p:set>
                                      <p:cBhvr>
                                        <p:cTn id="71" dur="1" fill="hold">
                                          <p:stCondLst>
                                            <p:cond delay="499"/>
                                          </p:stCondLst>
                                        </p:cTn>
                                        <p:tgtEl>
                                          <p:spTgt spid="4"/>
                                        </p:tgtEl>
                                        <p:attrNameLst>
                                          <p:attrName>style.visibility</p:attrName>
                                        </p:attrNameLst>
                                      </p:cBhvr>
                                      <p:to>
                                        <p:strVal val="hidden"/>
                                      </p:to>
                                    </p:set>
                                  </p:childTnLst>
                                </p:cTn>
                              </p:par>
                            </p:childTnLst>
                          </p:cTn>
                        </p:par>
                        <p:par>
                          <p:cTn id="72" fill="hold" nodeType="afterGroup">
                            <p:stCondLst>
                              <p:cond delay="423500"/>
                            </p:stCondLst>
                            <p:childTnLst>
                              <p:par>
                                <p:cTn id="73" presetID="22" presetClass="exit" presetSubtype="4" fill="hold" nodeType="afterEffect">
                                  <p:stCondLst>
                                    <p:cond delay="60000"/>
                                  </p:stCondLst>
                                  <p:childTnLst>
                                    <p:animEffect transition="out" filter="wipe(down)">
                                      <p:cBhvr>
                                        <p:cTn id="74" dur="500"/>
                                        <p:tgtEl>
                                          <p:spTgt spid="3"/>
                                        </p:tgtEl>
                                      </p:cBhvr>
                                    </p:animEffect>
                                    <p:set>
                                      <p:cBhvr>
                                        <p:cTn id="75" dur="1" fill="hold">
                                          <p:stCondLst>
                                            <p:cond delay="499"/>
                                          </p:stCondLst>
                                        </p:cTn>
                                        <p:tgtEl>
                                          <p:spTgt spid="3"/>
                                        </p:tgtEl>
                                        <p:attrNameLst>
                                          <p:attrName>style.visibility</p:attrName>
                                        </p:attrNameLst>
                                      </p:cBhvr>
                                      <p:to>
                                        <p:strVal val="hidden"/>
                                      </p:to>
                                    </p:set>
                                  </p:childTnLst>
                                </p:cTn>
                              </p:par>
                            </p:childTnLst>
                          </p:cTn>
                        </p:par>
                      </p:childTnLst>
                    </p:cTn>
                  </p:par>
                  <p:par>
                    <p:cTn id="76" fill="hold" nodeType="clickPar">
                      <p:stCondLst>
                        <p:cond delay="indefinite"/>
                      </p:stCondLst>
                      <p:childTnLst>
                        <p:par>
                          <p:cTn id="77" fill="hold" nodeType="withGroup">
                            <p:stCondLst>
                              <p:cond delay="0"/>
                            </p:stCondLst>
                            <p:childTnLst>
                              <p:par>
                                <p:cTn id="78" presetID="20" presetClass="exit" presetSubtype="0" fill="hold" nodeType="clickEffect">
                                  <p:stCondLst>
                                    <p:cond delay="0"/>
                                  </p:stCondLst>
                                  <p:childTnLst>
                                    <p:animEffect transition="out" filter="wedge">
                                      <p:cBhvr>
                                        <p:cTn id="79" dur="2000"/>
                                        <p:tgtEl>
                                          <p:spTgt spid="2"/>
                                        </p:tgtEl>
                                      </p:cBhvr>
                                    </p:animEffect>
                                    <p:set>
                                      <p:cBhvr>
                                        <p:cTn id="80" dur="1" fill="hold">
                                          <p:stCondLst>
                                            <p:cond delay="1999"/>
                                          </p:stCondLst>
                                        </p:cTn>
                                        <p:tgtEl>
                                          <p:spTgt spid="2"/>
                                        </p:tgtEl>
                                        <p:attrNameLst>
                                          <p:attrName>style.visibility</p:attrName>
                                        </p:attrNameLst>
                                      </p:cBhvr>
                                      <p:to>
                                        <p:strVal val="hidden"/>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16" presetClass="entr" presetSubtype="26" fill="hold" grpId="0" nodeType="clickEffect">
                                  <p:stCondLst>
                                    <p:cond delay="0"/>
                                  </p:stCondLst>
                                  <p:childTnLst>
                                    <p:set>
                                      <p:cBhvr>
                                        <p:cTn id="84" dur="1" fill="hold">
                                          <p:stCondLst>
                                            <p:cond delay="0"/>
                                          </p:stCondLst>
                                        </p:cTn>
                                        <p:tgtEl>
                                          <p:spTgt spid="212001"/>
                                        </p:tgtEl>
                                        <p:attrNameLst>
                                          <p:attrName>style.visibility</p:attrName>
                                        </p:attrNameLst>
                                      </p:cBhvr>
                                      <p:to>
                                        <p:strVal val="visible"/>
                                      </p:to>
                                    </p:set>
                                    <p:animEffect transition="in" filter="barn(inHorizontal)">
                                      <p:cBhvr>
                                        <p:cTn id="85" dur="500"/>
                                        <p:tgtEl>
                                          <p:spTgt spid="212001"/>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1" presetClass="entr" presetSubtype="4" fill="hold" grpId="0" nodeType="clickEffect">
                                  <p:stCondLst>
                                    <p:cond delay="0"/>
                                  </p:stCondLst>
                                  <p:childTnLst>
                                    <p:set>
                                      <p:cBhvr>
                                        <p:cTn id="89" dur="1" fill="hold">
                                          <p:stCondLst>
                                            <p:cond delay="0"/>
                                          </p:stCondLst>
                                        </p:cTn>
                                        <p:tgtEl>
                                          <p:spTgt spid="212002"/>
                                        </p:tgtEl>
                                        <p:attrNameLst>
                                          <p:attrName>style.visibility</p:attrName>
                                        </p:attrNameLst>
                                      </p:cBhvr>
                                      <p:to>
                                        <p:strVal val="visible"/>
                                      </p:to>
                                    </p:set>
                                    <p:animEffect transition="in" filter="wheel(4)">
                                      <p:cBhvr>
                                        <p:cTn id="90" dur="2000"/>
                                        <p:tgtEl>
                                          <p:spTgt spid="2120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000" grpId="0"/>
      <p:bldP spid="212000" grpId="1"/>
      <p:bldP spid="212001" grpId="0"/>
      <p:bldP spid="21200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3981450" y="136525"/>
            <a:ext cx="1517650" cy="646113"/>
          </a:xfrm>
          <a:prstGeom prst="rect">
            <a:avLst/>
          </a:prstGeom>
          <a:noFill/>
          <a:ln w="9525" algn="ctr">
            <a:noFill/>
            <a:miter lim="800000"/>
            <a:headEnd/>
            <a:tailEnd/>
          </a:ln>
        </p:spPr>
        <p:txBody>
          <a:bodyPr wrap="none">
            <a:spAutoFit/>
          </a:bodyPr>
          <a:lstStyle/>
          <a:p>
            <a:r>
              <a:rPr lang="en-US" sz="3600">
                <a:solidFill>
                  <a:srgbClr val="FF0066"/>
                </a:solidFill>
                <a:latin typeface="Arial" charset="0"/>
              </a:rPr>
              <a:t>Dàn ý:</a:t>
            </a:r>
          </a:p>
        </p:txBody>
      </p:sp>
      <p:sp>
        <p:nvSpPr>
          <p:cNvPr id="14339" name="Text Box 5"/>
          <p:cNvSpPr txBox="1">
            <a:spLocks noChangeArrowheads="1"/>
          </p:cNvSpPr>
          <p:nvPr/>
        </p:nvSpPr>
        <p:spPr bwMode="auto">
          <a:xfrm>
            <a:off x="-76200" y="558800"/>
            <a:ext cx="8943975" cy="5754688"/>
          </a:xfrm>
          <a:prstGeom prst="rect">
            <a:avLst/>
          </a:prstGeom>
          <a:noFill/>
          <a:ln w="9525" algn="ctr">
            <a:noFill/>
            <a:miter lim="800000"/>
            <a:headEnd/>
            <a:tailEnd/>
          </a:ln>
        </p:spPr>
        <p:txBody>
          <a:bodyPr wrap="none">
            <a:spAutoFit/>
          </a:bodyPr>
          <a:lstStyle/>
          <a:p>
            <a:pPr algn="l"/>
            <a:r>
              <a:rPr lang="en-US" sz="2400">
                <a:solidFill>
                  <a:schemeClr val="tx1"/>
                </a:solidFill>
                <a:latin typeface="Arial" charset="0"/>
              </a:rPr>
              <a:t>1.Mở bài: </a:t>
            </a:r>
          </a:p>
          <a:p>
            <a:pPr algn="l">
              <a:buFontTx/>
              <a:buChar char="-"/>
            </a:pPr>
            <a:r>
              <a:rPr lang="en-US" sz="2400">
                <a:solidFill>
                  <a:schemeClr val="tx1"/>
                </a:solidFill>
                <a:latin typeface="Arial" charset="0"/>
              </a:rPr>
              <a:t>Giới thiệu gấu bông đồ chơi em thích nhất.</a:t>
            </a:r>
          </a:p>
          <a:p>
            <a:pPr algn="l"/>
            <a:r>
              <a:rPr lang="en-US" sz="2400">
                <a:solidFill>
                  <a:schemeClr val="tx1"/>
                </a:solidFill>
                <a:latin typeface="Arial" charset="0"/>
              </a:rPr>
              <a:t>2. Thân bài:</a:t>
            </a:r>
          </a:p>
          <a:p>
            <a:pPr algn="l">
              <a:buFontTx/>
              <a:buChar char="-"/>
            </a:pPr>
            <a:r>
              <a:rPr lang="en-US" sz="2400" b="1">
                <a:solidFill>
                  <a:srgbClr val="FFFF66"/>
                </a:solidFill>
                <a:latin typeface="Arial" charset="0"/>
              </a:rPr>
              <a:t>Hình dáng</a:t>
            </a:r>
            <a:r>
              <a:rPr lang="en-US" sz="2400">
                <a:solidFill>
                  <a:srgbClr val="FFFF66"/>
                </a:solidFill>
                <a:latin typeface="Arial" charset="0"/>
              </a:rPr>
              <a:t>:</a:t>
            </a:r>
            <a:r>
              <a:rPr lang="en-US" sz="2400">
                <a:solidFill>
                  <a:schemeClr val="tx1"/>
                </a:solidFill>
                <a:latin typeface="Arial" charset="0"/>
              </a:rPr>
              <a:t> Gấu bông không to, là gấu ngồi, dáng người tròn,</a:t>
            </a:r>
          </a:p>
          <a:p>
            <a:pPr algn="l"/>
            <a:r>
              <a:rPr lang="en-US" sz="2400">
                <a:solidFill>
                  <a:schemeClr val="tx1"/>
                </a:solidFill>
                <a:latin typeface="Arial" charset="0"/>
              </a:rPr>
              <a:t> hai tay chắp thu lu trước bụng.</a:t>
            </a:r>
          </a:p>
          <a:p>
            <a:pPr algn="l">
              <a:buFontTx/>
              <a:buChar char="-"/>
            </a:pPr>
            <a:r>
              <a:rPr lang="en-US" sz="2400" b="1">
                <a:solidFill>
                  <a:srgbClr val="FFFF66"/>
                </a:solidFill>
                <a:latin typeface="Arial" charset="0"/>
              </a:rPr>
              <a:t>Bộ lông</a:t>
            </a:r>
            <a:r>
              <a:rPr lang="en-US" sz="2400">
                <a:solidFill>
                  <a:schemeClr val="tx1"/>
                </a:solidFill>
                <a:latin typeface="Arial" charset="0"/>
              </a:rPr>
              <a:t>: màu nâu sáng pha mấy mảng hồng nhạt ở tai mõm, </a:t>
            </a:r>
          </a:p>
          <a:p>
            <a:pPr algn="l"/>
            <a:r>
              <a:rPr lang="en-US" sz="2400">
                <a:solidFill>
                  <a:schemeClr val="tx1"/>
                </a:solidFill>
                <a:latin typeface="Arial" charset="0"/>
              </a:rPr>
              <a:t>gan bàn chân làm nó có vẻ rất khác những con gấu khác.</a:t>
            </a:r>
          </a:p>
          <a:p>
            <a:pPr algn="l">
              <a:buFontTx/>
              <a:buChar char="-"/>
            </a:pPr>
            <a:r>
              <a:rPr lang="en-US" sz="2400" b="1">
                <a:solidFill>
                  <a:srgbClr val="FFFF66"/>
                </a:solidFill>
                <a:latin typeface="Arial" charset="0"/>
              </a:rPr>
              <a:t>Hai mắt</a:t>
            </a:r>
            <a:r>
              <a:rPr lang="en-US" sz="2400">
                <a:solidFill>
                  <a:schemeClr val="tx1"/>
                </a:solidFill>
                <a:latin typeface="Arial" charset="0"/>
              </a:rPr>
              <a:t>: Đen láy,trông như mắt thật, rất nghịch và thông minh.</a:t>
            </a:r>
          </a:p>
          <a:p>
            <a:pPr algn="l">
              <a:buFontTx/>
              <a:buChar char="-"/>
            </a:pPr>
            <a:r>
              <a:rPr lang="en-US" sz="2400" b="1">
                <a:solidFill>
                  <a:srgbClr val="FFFF66"/>
                </a:solidFill>
                <a:latin typeface="Arial" charset="0"/>
              </a:rPr>
              <a:t>Mũi:</a:t>
            </a:r>
            <a:r>
              <a:rPr lang="en-US" sz="2400">
                <a:solidFill>
                  <a:schemeClr val="tx1"/>
                </a:solidFill>
                <a:latin typeface="Arial" charset="0"/>
              </a:rPr>
              <a:t> Màu nâu, nhỏ, trông như một chiếc cúc áo, gắn trên mõm.</a:t>
            </a:r>
          </a:p>
          <a:p>
            <a:pPr algn="l">
              <a:buFontTx/>
              <a:buChar char="-"/>
            </a:pPr>
            <a:r>
              <a:rPr lang="en-US" sz="2400" b="1">
                <a:solidFill>
                  <a:srgbClr val="FFFF66"/>
                </a:solidFill>
                <a:latin typeface="Arial" charset="0"/>
              </a:rPr>
              <a:t>Trên cổ</a:t>
            </a:r>
            <a:r>
              <a:rPr lang="en-US" sz="2400">
                <a:solidFill>
                  <a:srgbClr val="FFFF66"/>
                </a:solidFill>
                <a:latin typeface="Arial" charset="0"/>
              </a:rPr>
              <a:t>:</a:t>
            </a:r>
            <a:r>
              <a:rPr lang="en-US" sz="2400">
                <a:solidFill>
                  <a:schemeClr val="tx1"/>
                </a:solidFill>
                <a:latin typeface="Arial" charset="0"/>
              </a:rPr>
              <a:t> Thắt một chiếc nơ đỏ chói làm nó thật bảnh.</a:t>
            </a:r>
          </a:p>
          <a:p>
            <a:pPr algn="l">
              <a:buFontTx/>
              <a:buChar char="-"/>
            </a:pPr>
            <a:r>
              <a:rPr lang="en-US" sz="2400" b="1">
                <a:solidFill>
                  <a:srgbClr val="FFFF66"/>
                </a:solidFill>
                <a:latin typeface="Arial" charset="0"/>
              </a:rPr>
              <a:t>Trên đôi tay</a:t>
            </a:r>
            <a:r>
              <a:rPr lang="en-US" sz="2400">
                <a:solidFill>
                  <a:schemeClr val="tx1"/>
                </a:solidFill>
                <a:latin typeface="Arial" charset="0"/>
              </a:rPr>
              <a:t> chắp lại trước bụng gấu: có một bông hoa giấy </a:t>
            </a:r>
          </a:p>
          <a:p>
            <a:pPr algn="l"/>
            <a:r>
              <a:rPr lang="en-US" sz="2400">
                <a:solidFill>
                  <a:schemeClr val="tx1"/>
                </a:solidFill>
                <a:latin typeface="Arial" charset="0"/>
              </a:rPr>
              <a:t>màu trắng làm nó càng đáng yêu.</a:t>
            </a:r>
          </a:p>
          <a:p>
            <a:pPr algn="l"/>
            <a:r>
              <a:rPr lang="en-US" sz="2400">
                <a:solidFill>
                  <a:schemeClr val="tx1"/>
                </a:solidFill>
                <a:latin typeface="Arial" charset="0"/>
              </a:rPr>
              <a:t>3. Kết luận : Em rất yêu gấu bông. Ôm chú  mềm mại ấm áp </a:t>
            </a:r>
          </a:p>
          <a:p>
            <a:pPr algn="l"/>
            <a:r>
              <a:rPr lang="en-US" sz="2400">
                <a:solidFill>
                  <a:schemeClr val="tx1"/>
                </a:solidFill>
                <a:latin typeface="Arial" charset="0"/>
              </a:rPr>
              <a:t>vào lòng, em  thấy rất dễ chịu  thích thú.</a:t>
            </a:r>
          </a:p>
          <a:p>
            <a:pPr algn="l"/>
            <a:endParaRPr lang="en-US" sz="2400">
              <a:solidFill>
                <a:schemeClr val="tx1"/>
              </a:solidFill>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0" y="1447800"/>
            <a:ext cx="9144000" cy="1524000"/>
          </a:xfrm>
        </p:spPr>
        <p:txBody>
          <a:bodyPr/>
          <a:lstStyle/>
          <a:p>
            <a:pPr eaLnBrk="1" hangingPunct="1">
              <a:defRPr/>
            </a:pPr>
            <a:r>
              <a:rPr lang="en-US" sz="2400" smtClean="0">
                <a:solidFill>
                  <a:srgbClr val="3E35F7"/>
                </a:solidFill>
              </a:rPr>
              <a:t>1/ Những cây nấm rừng </a:t>
            </a:r>
            <a:r>
              <a:rPr lang="en-US" sz="2000" smtClean="0">
                <a:solidFill>
                  <a:srgbClr val="3E35F7"/>
                </a:solidFill>
              </a:rPr>
              <a:t>đ</a:t>
            </a:r>
            <a:r>
              <a:rPr lang="en-US" sz="2400" smtClean="0">
                <a:solidFill>
                  <a:srgbClr val="3E35F7"/>
                </a:solidFill>
              </a:rPr>
              <a:t>ã khiến tác giả có những liên tưởng thú vị gì? Bằng biện pháp nghệ thuật nào?</a:t>
            </a:r>
          </a:p>
        </p:txBody>
      </p:sp>
      <p:sp>
        <p:nvSpPr>
          <p:cNvPr id="93187" name="Rectangle 3"/>
          <p:cNvSpPr>
            <a:spLocks noGrp="1" noChangeArrowheads="1"/>
          </p:cNvSpPr>
          <p:nvPr>
            <p:ph type="body" idx="1"/>
          </p:nvPr>
        </p:nvSpPr>
        <p:spPr>
          <a:xfrm>
            <a:off x="228600" y="2514600"/>
            <a:ext cx="8915400" cy="2057400"/>
          </a:xfrm>
        </p:spPr>
        <p:txBody>
          <a:bodyPr/>
          <a:lstStyle/>
          <a:p>
            <a:pPr marL="0" indent="0" eaLnBrk="1" hangingPunct="1">
              <a:lnSpc>
                <a:spcPct val="90000"/>
              </a:lnSpc>
              <a:buFont typeface="Wingdings" pitchFamily="2" charset="2"/>
              <a:buNone/>
              <a:defRPr/>
            </a:pPr>
            <a:r>
              <a:rPr lang="en-US" sz="3600" smtClean="0">
                <a:solidFill>
                  <a:srgbClr val="3E35F7"/>
                </a:solidFill>
                <a:latin typeface="Arial"/>
              </a:rPr>
              <a:t>      *</a:t>
            </a:r>
            <a:r>
              <a:rPr lang="en-US" sz="3600" smtClean="0">
                <a:latin typeface="Arial"/>
              </a:rPr>
              <a:t> </a:t>
            </a:r>
            <a:r>
              <a:rPr lang="en-US" sz="2000" smtClean="0">
                <a:solidFill>
                  <a:srgbClr val="0000CC"/>
                </a:solidFill>
                <a:latin typeface="Arial"/>
              </a:rPr>
              <a:t>Tác giả liên tưởng đây như một thành phố nấm, mỗi chiếc nấm như một lâu đài kiến trúc tân kì,tác giả như một người khổng lồ đi lạc vào kinh đô của vương quốc những người tí hon với những đền đài, miếu mạo, cung điện lúp xúp dưới chân.</a:t>
            </a:r>
          </a:p>
          <a:p>
            <a:pPr marL="0" indent="0" eaLnBrk="1" hangingPunct="1">
              <a:lnSpc>
                <a:spcPct val="90000"/>
              </a:lnSpc>
              <a:buFont typeface="Wingdings" pitchFamily="2" charset="2"/>
              <a:buNone/>
              <a:defRPr/>
            </a:pPr>
            <a:r>
              <a:rPr lang="en-US" sz="2000" smtClean="0">
                <a:solidFill>
                  <a:srgbClr val="0000CC"/>
                </a:solidFill>
                <a:latin typeface="Arial"/>
              </a:rPr>
              <a:t>Tác giả sử dụng biện pháp so sánh để tả.</a:t>
            </a:r>
          </a:p>
        </p:txBody>
      </p:sp>
      <p:sp>
        <p:nvSpPr>
          <p:cNvPr id="93189" name="Rectangle 5"/>
          <p:cNvSpPr>
            <a:spLocks noChangeArrowheads="1"/>
          </p:cNvSpPr>
          <p:nvPr/>
        </p:nvSpPr>
        <p:spPr bwMode="auto">
          <a:xfrm>
            <a:off x="1600200" y="76200"/>
            <a:ext cx="6477000" cy="762000"/>
          </a:xfrm>
          <a:prstGeom prst="rect">
            <a:avLst/>
          </a:prstGeom>
          <a:noFill/>
          <a:ln w="9525">
            <a:noFill/>
            <a:miter lim="800000"/>
            <a:headEnd/>
            <a:tailEnd/>
          </a:ln>
          <a:effectLst/>
        </p:spPr>
        <p:txBody>
          <a:bodyPr anchor="ctr"/>
          <a:lstStyle/>
          <a:p>
            <a:pPr>
              <a:defRPr/>
            </a:pPr>
            <a:r>
              <a:rPr lang="en-US" sz="2400" b="1">
                <a:solidFill>
                  <a:srgbClr val="3E35F7"/>
                </a:solidFill>
                <a:effectLst>
                  <a:outerShdw blurRad="38100" dist="38100" dir="2700000" algn="tl">
                    <a:srgbClr val="000000"/>
                  </a:outerShdw>
                </a:effectLst>
                <a:latin typeface="Arial"/>
              </a:rPr>
              <a:t>Thứ hai ,ngày 28 tháng 9 năm 2009</a:t>
            </a:r>
          </a:p>
        </p:txBody>
      </p:sp>
      <p:sp>
        <p:nvSpPr>
          <p:cNvPr id="93190" name="Rectangle 6"/>
          <p:cNvSpPr>
            <a:spLocks noChangeArrowheads="1"/>
          </p:cNvSpPr>
          <p:nvPr/>
        </p:nvSpPr>
        <p:spPr bwMode="auto">
          <a:xfrm>
            <a:off x="2667000" y="609600"/>
            <a:ext cx="4800600" cy="609600"/>
          </a:xfrm>
          <a:prstGeom prst="rect">
            <a:avLst/>
          </a:prstGeom>
          <a:noFill/>
          <a:ln w="9525">
            <a:noFill/>
            <a:miter lim="800000"/>
            <a:headEnd/>
            <a:tailEnd/>
          </a:ln>
          <a:effectLst/>
        </p:spPr>
        <p:txBody>
          <a:bodyPr/>
          <a:lstStyle/>
          <a:p>
            <a:pPr marL="342900" indent="-342900" algn="l">
              <a:spcBef>
                <a:spcPct val="20000"/>
              </a:spcBef>
              <a:buClr>
                <a:schemeClr val="hlink"/>
              </a:buClr>
              <a:buSzPct val="60000"/>
              <a:buFont typeface="Wingdings" pitchFamily="2" charset="2"/>
              <a:buNone/>
              <a:defRPr/>
            </a:pPr>
            <a:r>
              <a:rPr lang="en-US">
                <a:solidFill>
                  <a:srgbClr val="3E35F7"/>
                </a:solidFill>
                <a:effectLst>
                  <a:outerShdw blurRad="38100" dist="38100" dir="2700000" algn="tl">
                    <a:srgbClr val="000000"/>
                  </a:outerShdw>
                </a:effectLst>
                <a:latin typeface="Arial"/>
              </a:rPr>
              <a:t>            </a:t>
            </a:r>
            <a:r>
              <a:rPr lang="en-US" sz="2400" u="sng">
                <a:solidFill>
                  <a:srgbClr val="3E35F7"/>
                </a:solidFill>
                <a:effectLst>
                  <a:outerShdw blurRad="38100" dist="38100" dir="2700000" algn="tl">
                    <a:srgbClr val="000000"/>
                  </a:outerShdw>
                </a:effectLst>
                <a:latin typeface="Arial"/>
              </a:rPr>
              <a:t>Tập đọc:</a:t>
            </a:r>
            <a:r>
              <a:rPr lang="en-US">
                <a:solidFill>
                  <a:schemeClr val="tx1"/>
                </a:solidFill>
                <a:effectLst>
                  <a:outerShdw blurRad="38100" dist="38100" dir="2700000" algn="tl">
                    <a:srgbClr val="000000"/>
                  </a:outerShdw>
                </a:effectLst>
                <a:latin typeface="Arial"/>
              </a:rPr>
              <a:t> </a:t>
            </a:r>
          </a:p>
        </p:txBody>
      </p:sp>
      <p:sp>
        <p:nvSpPr>
          <p:cNvPr id="15366" name="Rectangle 7"/>
          <p:cNvSpPr>
            <a:spLocks noChangeArrowheads="1"/>
          </p:cNvSpPr>
          <p:nvPr/>
        </p:nvSpPr>
        <p:spPr bwMode="auto">
          <a:xfrm>
            <a:off x="2894013" y="1143000"/>
            <a:ext cx="2900362" cy="461963"/>
          </a:xfrm>
          <a:prstGeom prst="rect">
            <a:avLst/>
          </a:prstGeom>
          <a:noFill/>
          <a:ln w="9525" algn="ctr">
            <a:noFill/>
            <a:miter lim="800000"/>
            <a:headEnd/>
            <a:tailEnd/>
          </a:ln>
        </p:spPr>
        <p:txBody>
          <a:bodyPr wrap="none">
            <a:spAutoFit/>
          </a:bodyPr>
          <a:lstStyle/>
          <a:p>
            <a:pPr>
              <a:spcBef>
                <a:spcPct val="20000"/>
              </a:spcBef>
            </a:pPr>
            <a:r>
              <a:rPr lang="en-US" sz="2400">
                <a:latin typeface="Arial" charset="0"/>
              </a:rPr>
              <a:t> </a:t>
            </a:r>
            <a:r>
              <a:rPr lang="en-US" sz="2400" b="1">
                <a:solidFill>
                  <a:srgbClr val="006600"/>
                </a:solidFill>
                <a:latin typeface="Arial" charset="0"/>
              </a:rPr>
              <a:t>Kì diệu rừng xanh</a:t>
            </a:r>
          </a:p>
        </p:txBody>
      </p:sp>
      <p:pic>
        <p:nvPicPr>
          <p:cNvPr id="15367" name="Picture 8" descr="2"/>
          <p:cNvPicPr>
            <a:picLocks noChangeAspect="1" noChangeArrowheads="1"/>
          </p:cNvPicPr>
          <p:nvPr/>
        </p:nvPicPr>
        <p:blipFill>
          <a:blip r:embed="rId2"/>
          <a:srcRect/>
          <a:stretch>
            <a:fillRect/>
          </a:stretch>
        </p:blipFill>
        <p:spPr bwMode="auto">
          <a:xfrm>
            <a:off x="0" y="0"/>
            <a:ext cx="9601200" cy="6858000"/>
          </a:xfrm>
          <a:prstGeom prst="rect">
            <a:avLst/>
          </a:prstGeom>
          <a:gradFill rotWithShape="1">
            <a:gsLst>
              <a:gs pos="0">
                <a:srgbClr val="00FFFF"/>
              </a:gs>
              <a:gs pos="100000">
                <a:srgbClr val="FFFFFF"/>
              </a:gs>
            </a:gsLst>
            <a:lin ang="5400000" scaled="1"/>
          </a:gradFill>
          <a:ln w="9525">
            <a:noFill/>
            <a:miter lim="800000"/>
            <a:headEnd/>
            <a:tailEnd/>
          </a:ln>
        </p:spPr>
      </p:pic>
      <p:sp>
        <p:nvSpPr>
          <p:cNvPr id="93193" name="AutoShape 9"/>
          <p:cNvSpPr>
            <a:spLocks noChangeArrowheads="1"/>
          </p:cNvSpPr>
          <p:nvPr/>
        </p:nvSpPr>
        <p:spPr bwMode="auto">
          <a:xfrm>
            <a:off x="2133600" y="914400"/>
            <a:ext cx="4800600" cy="838200"/>
          </a:xfrm>
          <a:prstGeom prst="ribbon2">
            <a:avLst>
              <a:gd name="adj1" fmla="val 12500"/>
              <a:gd name="adj2" fmla="val 50000"/>
            </a:avLst>
          </a:prstGeom>
          <a:solidFill>
            <a:schemeClr val="accent1"/>
          </a:solidFill>
          <a:ln w="9525">
            <a:solidFill>
              <a:schemeClr val="tx1"/>
            </a:solidFill>
            <a:round/>
            <a:headEnd/>
            <a:tailEnd/>
          </a:ln>
        </p:spPr>
        <p:txBody>
          <a:bodyPr wrap="none" anchor="ctr"/>
          <a:lstStyle/>
          <a:p>
            <a:pPr eaLnBrk="0" hangingPunct="0"/>
            <a:r>
              <a:rPr lang="en-US" sz="3600" b="1">
                <a:solidFill>
                  <a:srgbClr val="FF0066"/>
                </a:solidFill>
                <a:latin typeface="Arial" charset="0"/>
              </a:rPr>
              <a:t>Củng cố</a:t>
            </a:r>
          </a:p>
        </p:txBody>
      </p:sp>
      <p:sp>
        <p:nvSpPr>
          <p:cNvPr id="15369" name="Text Box 10"/>
          <p:cNvSpPr txBox="1">
            <a:spLocks noChangeArrowheads="1"/>
          </p:cNvSpPr>
          <p:nvPr/>
        </p:nvSpPr>
        <p:spPr bwMode="auto">
          <a:xfrm>
            <a:off x="3108325" y="2962275"/>
            <a:ext cx="184150" cy="461963"/>
          </a:xfrm>
          <a:prstGeom prst="rect">
            <a:avLst/>
          </a:prstGeom>
          <a:noFill/>
          <a:ln w="9525" algn="ctr">
            <a:noFill/>
            <a:miter lim="800000"/>
            <a:headEnd/>
            <a:tailEnd/>
          </a:ln>
        </p:spPr>
        <p:txBody>
          <a:bodyPr wrap="none">
            <a:spAutoFit/>
          </a:bodyPr>
          <a:lstStyle/>
          <a:p>
            <a:endParaRPr lang="en-US" sz="2400">
              <a:latin typeface="Arial" charset="0"/>
            </a:endParaRPr>
          </a:p>
        </p:txBody>
      </p:sp>
      <p:sp>
        <p:nvSpPr>
          <p:cNvPr id="93195" name="AutoShape 11"/>
          <p:cNvSpPr>
            <a:spLocks noChangeArrowheads="1"/>
          </p:cNvSpPr>
          <p:nvPr/>
        </p:nvSpPr>
        <p:spPr bwMode="auto">
          <a:xfrm>
            <a:off x="304800" y="1752600"/>
            <a:ext cx="8610600" cy="2362200"/>
          </a:xfrm>
          <a:prstGeom prst="horizontalScroll">
            <a:avLst>
              <a:gd name="adj" fmla="val 12500"/>
            </a:avLst>
          </a:prstGeom>
          <a:solidFill>
            <a:schemeClr val="accent1"/>
          </a:solidFill>
          <a:ln w="9525">
            <a:solidFill>
              <a:srgbClr val="000000"/>
            </a:solidFill>
            <a:round/>
            <a:headEnd/>
            <a:tailEnd/>
          </a:ln>
          <a:effectLst/>
        </p:spPr>
        <p:txBody>
          <a:bodyPr wrap="none" anchor="ctr"/>
          <a:lstStyle/>
          <a:p>
            <a:pPr algn="l">
              <a:spcBef>
                <a:spcPct val="20000"/>
              </a:spcBef>
              <a:buClr>
                <a:schemeClr val="hlink"/>
              </a:buClr>
              <a:buSzPct val="120000"/>
              <a:buFontTx/>
              <a:buChar char="•"/>
              <a:defRPr/>
            </a:pPr>
            <a:r>
              <a:rPr lang="en-US" sz="3600">
                <a:solidFill>
                  <a:srgbClr val="A710EA"/>
                </a:solidFill>
                <a:effectLst>
                  <a:outerShdw blurRad="38100" dist="38100" dir="2700000" algn="tl">
                    <a:srgbClr val="000000"/>
                  </a:outerShdw>
                </a:effectLst>
                <a:latin typeface="Arial"/>
              </a:rPr>
              <a:t>Muốn miêu tả đồ vật ta phải làm </a:t>
            </a:r>
          </a:p>
          <a:p>
            <a:pPr algn="l">
              <a:spcBef>
                <a:spcPct val="20000"/>
              </a:spcBef>
              <a:buClr>
                <a:schemeClr val="hlink"/>
              </a:buClr>
              <a:buSzPct val="120000"/>
              <a:defRPr/>
            </a:pPr>
            <a:r>
              <a:rPr lang="en-US" sz="3600">
                <a:solidFill>
                  <a:srgbClr val="A710EA"/>
                </a:solidFill>
                <a:effectLst>
                  <a:outerShdw blurRad="38100" dist="38100" dir="2700000" algn="tl">
                    <a:srgbClr val="000000"/>
                  </a:outerShdw>
                </a:effectLst>
                <a:latin typeface="Arial"/>
              </a:rPr>
              <a:t>như thế nào ? </a:t>
            </a:r>
          </a:p>
        </p:txBody>
      </p:sp>
      <p:sp>
        <p:nvSpPr>
          <p:cNvPr id="15371" name="Text Box 12"/>
          <p:cNvSpPr txBox="1">
            <a:spLocks noChangeArrowheads="1"/>
          </p:cNvSpPr>
          <p:nvPr/>
        </p:nvSpPr>
        <p:spPr bwMode="auto">
          <a:xfrm>
            <a:off x="2270125" y="3952875"/>
            <a:ext cx="184150" cy="461963"/>
          </a:xfrm>
          <a:prstGeom prst="rect">
            <a:avLst/>
          </a:prstGeom>
          <a:noFill/>
          <a:ln w="9525" algn="ctr">
            <a:noFill/>
            <a:miter lim="800000"/>
            <a:headEnd/>
            <a:tailEnd/>
          </a:ln>
        </p:spPr>
        <p:txBody>
          <a:bodyPr wrap="none">
            <a:spAutoFit/>
          </a:bodyPr>
          <a:lstStyle/>
          <a:p>
            <a:endParaRPr lang="en-US" sz="2400">
              <a:latin typeface="Arial" charset="0"/>
            </a:endParaRPr>
          </a:p>
        </p:txBody>
      </p:sp>
      <p:sp>
        <p:nvSpPr>
          <p:cNvPr id="93197" name="AutoShape 13"/>
          <p:cNvSpPr>
            <a:spLocks noChangeArrowheads="1"/>
          </p:cNvSpPr>
          <p:nvPr/>
        </p:nvSpPr>
        <p:spPr bwMode="auto">
          <a:xfrm>
            <a:off x="914400" y="0"/>
            <a:ext cx="8001000" cy="7391400"/>
          </a:xfrm>
          <a:prstGeom prst="horizontalScroll">
            <a:avLst>
              <a:gd name="adj" fmla="val 12500"/>
            </a:avLst>
          </a:prstGeom>
          <a:solidFill>
            <a:srgbClr val="0000FF"/>
          </a:solidFill>
          <a:ln w="9525" cap="rnd">
            <a:solidFill>
              <a:srgbClr val="FFFF00"/>
            </a:solidFill>
            <a:prstDash val="sysDot"/>
            <a:round/>
            <a:headEnd/>
            <a:tailEnd/>
          </a:ln>
          <a:effectLst/>
        </p:spPr>
        <p:txBody>
          <a:bodyPr/>
          <a:lstStyle/>
          <a:p>
            <a:pPr marL="609600" indent="-609600" algn="l">
              <a:lnSpc>
                <a:spcPct val="90000"/>
              </a:lnSpc>
              <a:spcBef>
                <a:spcPct val="50000"/>
              </a:spcBef>
              <a:buClr>
                <a:schemeClr val="tx1"/>
              </a:buClr>
              <a:buSzPct val="60000"/>
              <a:buFont typeface="Wingdings" pitchFamily="2" charset="2"/>
              <a:buNone/>
              <a:defRPr/>
            </a:pPr>
            <a:r>
              <a:rPr lang="en-US" sz="3200">
                <a:solidFill>
                  <a:schemeClr val="tx1"/>
                </a:solidFill>
                <a:effectLst>
                  <a:outerShdw blurRad="38100" dist="38100" dir="2700000" algn="tl">
                    <a:srgbClr val="000000"/>
                  </a:outerShdw>
                </a:effectLst>
                <a:latin typeface="Arial"/>
              </a:rPr>
              <a:t>- Muốn miêu tả đồ vật, trước hết phải quan sát đồ vật đó.</a:t>
            </a:r>
          </a:p>
          <a:p>
            <a:pPr marL="609600" indent="-609600" algn="l">
              <a:lnSpc>
                <a:spcPct val="90000"/>
              </a:lnSpc>
              <a:spcBef>
                <a:spcPct val="50000"/>
              </a:spcBef>
              <a:buClr>
                <a:schemeClr val="tx1"/>
              </a:buClr>
              <a:buSzPct val="60000"/>
              <a:buFont typeface="Wingdings" pitchFamily="2" charset="2"/>
              <a:buNone/>
              <a:defRPr/>
            </a:pPr>
            <a:r>
              <a:rPr lang="en-US" sz="3200">
                <a:solidFill>
                  <a:schemeClr val="tx1"/>
                </a:solidFill>
                <a:effectLst>
                  <a:outerShdw blurRad="38100" dist="38100" dir="2700000" algn="tl">
                    <a:srgbClr val="000000"/>
                  </a:outerShdw>
                </a:effectLst>
                <a:latin typeface="Arial"/>
              </a:rPr>
              <a:t> - Quan sát đồ vật cần theo một trình tự hợp lý, bằng nhiều cách khác nhau</a:t>
            </a:r>
          </a:p>
          <a:p>
            <a:pPr marL="609600" indent="-609600" algn="l">
              <a:lnSpc>
                <a:spcPct val="90000"/>
              </a:lnSpc>
              <a:spcBef>
                <a:spcPct val="50000"/>
              </a:spcBef>
              <a:buClr>
                <a:schemeClr val="tx1"/>
              </a:buClr>
              <a:buSzPct val="60000"/>
              <a:buFont typeface="Wingdings" pitchFamily="2" charset="2"/>
              <a:buNone/>
              <a:defRPr/>
            </a:pPr>
            <a:r>
              <a:rPr lang="en-US" sz="3200">
                <a:solidFill>
                  <a:schemeClr val="tx1"/>
                </a:solidFill>
                <a:effectLst>
                  <a:outerShdw blurRad="38100" dist="38100" dir="2700000" algn="tl">
                    <a:srgbClr val="000000"/>
                  </a:outerShdw>
                </a:effectLst>
                <a:latin typeface="Arial"/>
              </a:rPr>
              <a:t>    (mắt nhìn, tai nghe, tay sờ…).</a:t>
            </a:r>
          </a:p>
          <a:p>
            <a:pPr marL="609600" indent="-609600" algn="l">
              <a:lnSpc>
                <a:spcPct val="90000"/>
              </a:lnSpc>
              <a:spcBef>
                <a:spcPct val="50000"/>
              </a:spcBef>
              <a:buClr>
                <a:schemeClr val="tx1"/>
              </a:buClr>
              <a:buSzPct val="60000"/>
              <a:buFont typeface="Wingdings" pitchFamily="2" charset="2"/>
              <a:buNone/>
              <a:defRPr/>
            </a:pPr>
            <a:r>
              <a:rPr lang="en-US" sz="3200">
                <a:solidFill>
                  <a:schemeClr val="tx1"/>
                </a:solidFill>
                <a:effectLst>
                  <a:outerShdw blurRad="38100" dist="38100" dir="2700000" algn="tl">
                    <a:srgbClr val="000000"/>
                  </a:outerShdw>
                </a:effectLst>
                <a:latin typeface="Arial"/>
              </a:rPr>
              <a:t>  - Cần chú ý phát hiện những đặc điểm riêng, phân biệt đồ vật này với đồ vật khác.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3193"/>
                                        </p:tgtEl>
                                        <p:attrNameLst>
                                          <p:attrName>style.visibility</p:attrName>
                                        </p:attrNameLst>
                                      </p:cBhvr>
                                      <p:to>
                                        <p:strVal val="visible"/>
                                      </p:to>
                                    </p:set>
                                    <p:animEffect transition="in" filter="slide(fromBottom)">
                                      <p:cBhvr>
                                        <p:cTn id="7" dur="500"/>
                                        <p:tgtEl>
                                          <p:spTgt spid="931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3195"/>
                                        </p:tgtEl>
                                        <p:attrNameLst>
                                          <p:attrName>style.visibility</p:attrName>
                                        </p:attrNameLst>
                                      </p:cBhvr>
                                      <p:to>
                                        <p:strVal val="visible"/>
                                      </p:to>
                                    </p:set>
                                    <p:animEffect transition="in" filter="checkerboard(across)">
                                      <p:cBhvr>
                                        <p:cTn id="12" dur="500"/>
                                        <p:tgtEl>
                                          <p:spTgt spid="9319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xit" presetSubtype="0" fill="hold" grpId="1" nodeType="clickEffect">
                                  <p:stCondLst>
                                    <p:cond delay="0"/>
                                  </p:stCondLst>
                                  <p:childTnLst>
                                    <p:anim to="" calcmode="lin" valueType="num">
                                      <p:cBhvr>
                                        <p:cTn id="16" dur="1"/>
                                        <p:tgtEl>
                                          <p:spTgt spid="93195"/>
                                        </p:tgtEl>
                                        <p:attrNameLst>
                                          <p:attrName/>
                                        </p:attrNameLst>
                                      </p:cBhvr>
                                    </p:anim>
                                    <p:set>
                                      <p:cBhvr>
                                        <p:cTn id="17" dur="1" fill="hold">
                                          <p:stCondLst>
                                            <p:cond delay="0"/>
                                          </p:stCondLst>
                                        </p:cTn>
                                        <p:tgtEl>
                                          <p:spTgt spid="93195"/>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xit" presetSubtype="16" fill="hold" grpId="1" nodeType="clickEffect">
                                  <p:stCondLst>
                                    <p:cond delay="0"/>
                                  </p:stCondLst>
                                  <p:childTnLst>
                                    <p:animEffect transition="out" filter="diamond(in)">
                                      <p:cBhvr>
                                        <p:cTn id="21" dur="2000"/>
                                        <p:tgtEl>
                                          <p:spTgt spid="93193"/>
                                        </p:tgtEl>
                                      </p:cBhvr>
                                    </p:animEffect>
                                    <p:set>
                                      <p:cBhvr>
                                        <p:cTn id="22" dur="1" fill="hold">
                                          <p:stCondLst>
                                            <p:cond delay="1999"/>
                                          </p:stCondLst>
                                        </p:cTn>
                                        <p:tgtEl>
                                          <p:spTgt spid="93193"/>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93197"/>
                                        </p:tgtEl>
                                        <p:attrNameLst>
                                          <p:attrName>style.visibility</p:attrName>
                                        </p:attrNameLst>
                                      </p:cBhvr>
                                      <p:to>
                                        <p:strVal val="visible"/>
                                      </p:to>
                                    </p:set>
                                    <p:anim calcmode="lin" valueType="num">
                                      <p:cBhvr additive="base">
                                        <p:cTn id="27" dur="500" fill="hold"/>
                                        <p:tgtEl>
                                          <p:spTgt spid="93197"/>
                                        </p:tgtEl>
                                        <p:attrNameLst>
                                          <p:attrName>ppt_x</p:attrName>
                                        </p:attrNameLst>
                                      </p:cBhvr>
                                      <p:tavLst>
                                        <p:tav tm="0">
                                          <p:val>
                                            <p:strVal val="#ppt_x"/>
                                          </p:val>
                                        </p:tav>
                                        <p:tav tm="100000">
                                          <p:val>
                                            <p:strVal val="#ppt_x"/>
                                          </p:val>
                                        </p:tav>
                                      </p:tavLst>
                                    </p:anim>
                                    <p:anim calcmode="lin" valueType="num">
                                      <p:cBhvr additive="base">
                                        <p:cTn id="28" dur="500" fill="hold"/>
                                        <p:tgtEl>
                                          <p:spTgt spid="931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93" grpId="0" animBg="1"/>
      <p:bldP spid="93193" grpId="1" animBg="1"/>
      <p:bldP spid="93195" grpId="0" animBg="1"/>
      <p:bldP spid="93195" grpId="1" animBg="1"/>
      <p:bldP spid="9319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6741" name="Picture 5" descr="SDC10394"/>
          <p:cNvPicPr>
            <a:picLocks noChangeAspect="1" noChangeArrowheads="1"/>
          </p:cNvPicPr>
          <p:nvPr/>
        </p:nvPicPr>
        <p:blipFill>
          <a:blip r:embed="rId2">
            <a:lum bright="6000" contrast="4000"/>
          </a:blip>
          <a:srcRect/>
          <a:stretch>
            <a:fillRect/>
          </a:stretch>
        </p:blipFill>
        <p:spPr bwMode="auto">
          <a:xfrm>
            <a:off x="1295400" y="2590800"/>
            <a:ext cx="6477000" cy="4267200"/>
          </a:xfrm>
          <a:prstGeom prst="rect">
            <a:avLst/>
          </a:prstGeom>
          <a:noFill/>
          <a:ln w="9525">
            <a:noFill/>
            <a:miter lim="800000"/>
            <a:headEnd/>
            <a:tailEnd/>
          </a:ln>
        </p:spPr>
      </p:pic>
      <p:sp>
        <p:nvSpPr>
          <p:cNvPr id="4099" name="Text Box 6"/>
          <p:cNvSpPr txBox="1">
            <a:spLocks noChangeArrowheads="1"/>
          </p:cNvSpPr>
          <p:nvPr/>
        </p:nvSpPr>
        <p:spPr bwMode="auto">
          <a:xfrm>
            <a:off x="990600" y="-76200"/>
            <a:ext cx="6932613" cy="1373188"/>
          </a:xfrm>
          <a:prstGeom prst="rect">
            <a:avLst/>
          </a:prstGeom>
          <a:noFill/>
          <a:ln w="9525" algn="ctr">
            <a:noFill/>
            <a:miter lim="800000"/>
            <a:headEnd/>
            <a:tailEnd/>
          </a:ln>
        </p:spPr>
        <p:txBody>
          <a:bodyPr>
            <a:spAutoFit/>
          </a:bodyPr>
          <a:lstStyle/>
          <a:p>
            <a:pPr algn="r"/>
            <a:endParaRPr lang="en-US" b="1" i="1">
              <a:solidFill>
                <a:schemeClr val="tx1"/>
              </a:solidFill>
              <a:latin typeface="Arial" charset="0"/>
            </a:endParaRPr>
          </a:p>
          <a:p>
            <a:pPr algn="l"/>
            <a:r>
              <a:rPr lang="en-US" b="1">
                <a:solidFill>
                  <a:schemeClr val="tx1"/>
                </a:solidFill>
                <a:latin typeface="Arial" charset="0"/>
              </a:rPr>
              <a:t>                                  Tập làm văn</a:t>
            </a:r>
            <a:r>
              <a:rPr lang="en-US">
                <a:solidFill>
                  <a:srgbClr val="3E35F7"/>
                </a:solidFill>
                <a:latin typeface="Arial" charset="0"/>
              </a:rPr>
              <a:t> </a:t>
            </a:r>
          </a:p>
          <a:p>
            <a:pPr algn="l"/>
            <a:endParaRPr lang="en-US">
              <a:latin typeface="Arial" charset="0"/>
            </a:endParaRPr>
          </a:p>
        </p:txBody>
      </p:sp>
      <p:sp>
        <p:nvSpPr>
          <p:cNvPr id="116743" name="Text Box 7"/>
          <p:cNvSpPr txBox="1">
            <a:spLocks noChangeArrowheads="1"/>
          </p:cNvSpPr>
          <p:nvPr/>
        </p:nvSpPr>
        <p:spPr bwMode="auto">
          <a:xfrm>
            <a:off x="2833688" y="838200"/>
            <a:ext cx="4405312" cy="519113"/>
          </a:xfrm>
          <a:prstGeom prst="rect">
            <a:avLst/>
          </a:prstGeom>
          <a:noFill/>
          <a:ln w="9525" algn="ctr">
            <a:noFill/>
            <a:miter lim="800000"/>
            <a:headEnd/>
            <a:tailEnd/>
          </a:ln>
        </p:spPr>
        <p:txBody>
          <a:bodyPr>
            <a:spAutoFit/>
          </a:bodyPr>
          <a:lstStyle/>
          <a:p>
            <a:r>
              <a:rPr lang="en-US" b="1">
                <a:solidFill>
                  <a:schemeClr val="tx1"/>
                </a:solidFill>
                <a:latin typeface="Arial" charset="0"/>
              </a:rPr>
              <a:t>QUAN SÁT ĐỒ VẬT </a:t>
            </a:r>
            <a:r>
              <a:rPr lang="en-US" sz="2400">
                <a:solidFill>
                  <a:schemeClr val="tx1"/>
                </a:solidFill>
                <a:latin typeface="Arial" charset="0"/>
              </a:rPr>
              <a:t>(153)</a:t>
            </a:r>
          </a:p>
        </p:txBody>
      </p:sp>
      <p:sp>
        <p:nvSpPr>
          <p:cNvPr id="116744" name="Text Box 8"/>
          <p:cNvSpPr txBox="1">
            <a:spLocks noChangeArrowheads="1"/>
          </p:cNvSpPr>
          <p:nvPr/>
        </p:nvSpPr>
        <p:spPr bwMode="auto">
          <a:xfrm>
            <a:off x="457200" y="1066800"/>
            <a:ext cx="8686800" cy="1373188"/>
          </a:xfrm>
          <a:prstGeom prst="rect">
            <a:avLst/>
          </a:prstGeom>
          <a:noFill/>
          <a:ln w="9525" algn="ctr">
            <a:noFill/>
            <a:miter lim="800000"/>
            <a:headEnd/>
            <a:tailEnd/>
          </a:ln>
        </p:spPr>
        <p:txBody>
          <a:bodyPr>
            <a:spAutoFit/>
          </a:bodyPr>
          <a:lstStyle/>
          <a:p>
            <a:pPr marL="457200" indent="-457200" algn="l">
              <a:buFontTx/>
              <a:buAutoNum type="romanUcPeriod"/>
            </a:pPr>
            <a:r>
              <a:rPr lang="en-US">
                <a:solidFill>
                  <a:schemeClr val="tx1"/>
                </a:solidFill>
                <a:latin typeface="Arial" charset="0"/>
              </a:rPr>
              <a:t>Nhận xét     </a:t>
            </a:r>
          </a:p>
          <a:p>
            <a:pPr marL="457200" indent="-457200" algn="l"/>
            <a:r>
              <a:rPr lang="en-US">
                <a:solidFill>
                  <a:schemeClr val="tx1"/>
                </a:solidFill>
                <a:latin typeface="Arial" charset="0"/>
              </a:rPr>
              <a:t>     1. Quan sát một đồ chơi mà em thích và ghi lại những       điều quan sát được.</a:t>
            </a:r>
          </a:p>
        </p:txBody>
      </p:sp>
      <p:sp>
        <p:nvSpPr>
          <p:cNvPr id="116745" name="Line 9"/>
          <p:cNvSpPr>
            <a:spLocks noChangeShapeType="1"/>
          </p:cNvSpPr>
          <p:nvPr/>
        </p:nvSpPr>
        <p:spPr bwMode="auto">
          <a:xfrm>
            <a:off x="1371600" y="1981200"/>
            <a:ext cx="2971800" cy="0"/>
          </a:xfrm>
          <a:prstGeom prst="line">
            <a:avLst/>
          </a:prstGeom>
          <a:noFill/>
          <a:ln w="28575">
            <a:solidFill>
              <a:srgbClr val="FFFF00"/>
            </a:solidFill>
            <a:round/>
            <a:headEnd/>
            <a:tailEnd/>
          </a:ln>
        </p:spPr>
        <p:txBody>
          <a:bodyPr anchor="ctr"/>
          <a:lstStyle/>
          <a:p>
            <a:endParaRPr lang="en-US"/>
          </a:p>
        </p:txBody>
      </p:sp>
      <p:sp>
        <p:nvSpPr>
          <p:cNvPr id="116746" name="Line 10"/>
          <p:cNvSpPr>
            <a:spLocks noChangeShapeType="1"/>
          </p:cNvSpPr>
          <p:nvPr/>
        </p:nvSpPr>
        <p:spPr bwMode="auto">
          <a:xfrm>
            <a:off x="6705600" y="1981200"/>
            <a:ext cx="1981200" cy="0"/>
          </a:xfrm>
          <a:prstGeom prst="line">
            <a:avLst/>
          </a:prstGeom>
          <a:noFill/>
          <a:ln w="28575">
            <a:solidFill>
              <a:srgbClr val="FFFF00"/>
            </a:solidFill>
            <a:round/>
            <a:headEnd/>
            <a:tailEnd/>
          </a:ln>
        </p:spPr>
        <p:txBody>
          <a:bodyPr anchor="ctr"/>
          <a:lstStyle/>
          <a:p>
            <a:endParaRPr lang="en-US"/>
          </a:p>
        </p:txBody>
      </p:sp>
      <p:sp>
        <p:nvSpPr>
          <p:cNvPr id="116747" name="Line 11"/>
          <p:cNvSpPr>
            <a:spLocks noChangeShapeType="1"/>
          </p:cNvSpPr>
          <p:nvPr/>
        </p:nvSpPr>
        <p:spPr bwMode="auto">
          <a:xfrm>
            <a:off x="1066800" y="2438400"/>
            <a:ext cx="2667000" cy="0"/>
          </a:xfrm>
          <a:prstGeom prst="line">
            <a:avLst/>
          </a:prstGeom>
          <a:noFill/>
          <a:ln w="28575">
            <a:solidFill>
              <a:srgbClr val="FFFF00"/>
            </a:solidFill>
            <a:round/>
            <a:headEnd/>
            <a:tailEnd/>
          </a:ln>
        </p:spPr>
        <p:txBody>
          <a:bodyPr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nodeType="clickEffect">
                                  <p:stCondLst>
                                    <p:cond delay="0"/>
                                  </p:stCondLst>
                                  <p:childTnLst>
                                    <p:set>
                                      <p:cBhvr>
                                        <p:cTn id="6" dur="1" fill="hold">
                                          <p:stCondLst>
                                            <p:cond delay="0"/>
                                          </p:stCondLst>
                                        </p:cTn>
                                        <p:tgtEl>
                                          <p:spTgt spid="116741"/>
                                        </p:tgtEl>
                                        <p:attrNameLst>
                                          <p:attrName>style.visibility</p:attrName>
                                        </p:attrNameLst>
                                      </p:cBhvr>
                                      <p:to>
                                        <p:strVal val="visible"/>
                                      </p:to>
                                    </p:set>
                                    <p:animEffect transition="in" filter="plus(in)">
                                      <p:cBhvr>
                                        <p:cTn id="7" dur="2000"/>
                                        <p:tgtEl>
                                          <p:spTgt spid="1167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16743"/>
                                        </p:tgtEl>
                                        <p:attrNameLst>
                                          <p:attrName>style.visibility</p:attrName>
                                        </p:attrNameLst>
                                      </p:cBhvr>
                                      <p:to>
                                        <p:strVal val="visible"/>
                                      </p:to>
                                    </p:set>
                                    <p:anim calcmode="lin" valueType="num">
                                      <p:cBhvr>
                                        <p:cTn id="12" dur="500" fill="hold"/>
                                        <p:tgtEl>
                                          <p:spTgt spid="116743"/>
                                        </p:tgtEl>
                                        <p:attrNameLst>
                                          <p:attrName>ppt_w</p:attrName>
                                        </p:attrNameLst>
                                      </p:cBhvr>
                                      <p:tavLst>
                                        <p:tav tm="0">
                                          <p:val>
                                            <p:fltVal val="0"/>
                                          </p:val>
                                        </p:tav>
                                        <p:tav tm="100000">
                                          <p:val>
                                            <p:strVal val="#ppt_w"/>
                                          </p:val>
                                        </p:tav>
                                      </p:tavLst>
                                    </p:anim>
                                    <p:anim calcmode="lin" valueType="num">
                                      <p:cBhvr>
                                        <p:cTn id="13" dur="500" fill="hold"/>
                                        <p:tgtEl>
                                          <p:spTgt spid="116743"/>
                                        </p:tgtEl>
                                        <p:attrNameLst>
                                          <p:attrName>ppt_h</p:attrName>
                                        </p:attrNameLst>
                                      </p:cBhvr>
                                      <p:tavLst>
                                        <p:tav tm="0">
                                          <p:val>
                                            <p:fltVal val="0"/>
                                          </p:val>
                                        </p:tav>
                                        <p:tav tm="100000">
                                          <p:val>
                                            <p:strVal val="#ppt_h"/>
                                          </p:val>
                                        </p:tav>
                                      </p:tavLst>
                                    </p:anim>
                                    <p:animEffect transition="in" filter="fade">
                                      <p:cBhvr>
                                        <p:cTn id="14" dur="500"/>
                                        <p:tgtEl>
                                          <p:spTgt spid="11674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0" presetClass="entr" presetSubtype="0" fill="hold" nodeType="clickEffect">
                                  <p:stCondLst>
                                    <p:cond delay="0"/>
                                  </p:stCondLst>
                                  <p:childTnLst>
                                    <p:set>
                                      <p:cBhvr>
                                        <p:cTn id="18" dur="1" fill="hold">
                                          <p:stCondLst>
                                            <p:cond delay="0"/>
                                          </p:stCondLst>
                                        </p:cTn>
                                        <p:tgtEl>
                                          <p:spTgt spid="116744">
                                            <p:txEl>
                                              <p:pRg st="0" end="0"/>
                                            </p:txEl>
                                          </p:spTgt>
                                        </p:tgtEl>
                                        <p:attrNameLst>
                                          <p:attrName>style.visibility</p:attrName>
                                        </p:attrNameLst>
                                      </p:cBhvr>
                                      <p:to>
                                        <p:strVal val="visible"/>
                                      </p:to>
                                    </p:set>
                                    <p:animEffect transition="in" filter="wedge">
                                      <p:cBhvr>
                                        <p:cTn id="19" dur="2000"/>
                                        <p:tgtEl>
                                          <p:spTgt spid="116744">
                                            <p:txEl>
                                              <p:pRg st="0" end="0"/>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0" presetClass="entr" presetSubtype="0" fill="hold" nodeType="clickEffect">
                                  <p:stCondLst>
                                    <p:cond delay="0"/>
                                  </p:stCondLst>
                                  <p:childTnLst>
                                    <p:set>
                                      <p:cBhvr>
                                        <p:cTn id="23" dur="1" fill="hold">
                                          <p:stCondLst>
                                            <p:cond delay="0"/>
                                          </p:stCondLst>
                                        </p:cTn>
                                        <p:tgtEl>
                                          <p:spTgt spid="116744">
                                            <p:txEl>
                                              <p:pRg st="1" end="1"/>
                                            </p:txEl>
                                          </p:spTgt>
                                        </p:tgtEl>
                                        <p:attrNameLst>
                                          <p:attrName>style.visibility</p:attrName>
                                        </p:attrNameLst>
                                      </p:cBhvr>
                                      <p:to>
                                        <p:strVal val="visible"/>
                                      </p:to>
                                    </p:set>
                                    <p:animEffect transition="in" filter="wedge">
                                      <p:cBhvr>
                                        <p:cTn id="24" dur="2000"/>
                                        <p:tgtEl>
                                          <p:spTgt spid="116744">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16745"/>
                                        </p:tgtEl>
                                        <p:attrNameLst>
                                          <p:attrName>style.visibility</p:attrName>
                                        </p:attrNameLst>
                                      </p:cBhvr>
                                      <p:to>
                                        <p:strVal val="visible"/>
                                      </p:to>
                                    </p:set>
                                    <p:anim calcmode="lin" valueType="num">
                                      <p:cBhvr additive="base">
                                        <p:cTn id="29" dur="500" fill="hold"/>
                                        <p:tgtEl>
                                          <p:spTgt spid="116745"/>
                                        </p:tgtEl>
                                        <p:attrNameLst>
                                          <p:attrName>ppt_x</p:attrName>
                                        </p:attrNameLst>
                                      </p:cBhvr>
                                      <p:tavLst>
                                        <p:tav tm="0">
                                          <p:val>
                                            <p:strVal val="#ppt_x"/>
                                          </p:val>
                                        </p:tav>
                                        <p:tav tm="100000">
                                          <p:val>
                                            <p:strVal val="#ppt_x"/>
                                          </p:val>
                                        </p:tav>
                                      </p:tavLst>
                                    </p:anim>
                                    <p:anim calcmode="lin" valueType="num">
                                      <p:cBhvr additive="base">
                                        <p:cTn id="30" dur="500" fill="hold"/>
                                        <p:tgtEl>
                                          <p:spTgt spid="116745"/>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16746"/>
                                        </p:tgtEl>
                                        <p:attrNameLst>
                                          <p:attrName>style.visibility</p:attrName>
                                        </p:attrNameLst>
                                      </p:cBhvr>
                                      <p:to>
                                        <p:strVal val="visible"/>
                                      </p:to>
                                    </p:set>
                                    <p:anim calcmode="lin" valueType="num">
                                      <p:cBhvr additive="base">
                                        <p:cTn id="33" dur="500" fill="hold"/>
                                        <p:tgtEl>
                                          <p:spTgt spid="116746"/>
                                        </p:tgtEl>
                                        <p:attrNameLst>
                                          <p:attrName>ppt_x</p:attrName>
                                        </p:attrNameLst>
                                      </p:cBhvr>
                                      <p:tavLst>
                                        <p:tav tm="0">
                                          <p:val>
                                            <p:strVal val="#ppt_x"/>
                                          </p:val>
                                        </p:tav>
                                        <p:tav tm="100000">
                                          <p:val>
                                            <p:strVal val="#ppt_x"/>
                                          </p:val>
                                        </p:tav>
                                      </p:tavLst>
                                    </p:anim>
                                    <p:anim calcmode="lin" valueType="num">
                                      <p:cBhvr additive="base">
                                        <p:cTn id="34" dur="500" fill="hold"/>
                                        <p:tgtEl>
                                          <p:spTgt spid="116746"/>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16747"/>
                                        </p:tgtEl>
                                        <p:attrNameLst>
                                          <p:attrName>style.visibility</p:attrName>
                                        </p:attrNameLst>
                                      </p:cBhvr>
                                      <p:to>
                                        <p:strVal val="visible"/>
                                      </p:to>
                                    </p:set>
                                    <p:anim calcmode="lin" valueType="num">
                                      <p:cBhvr additive="base">
                                        <p:cTn id="37" dur="500" fill="hold"/>
                                        <p:tgtEl>
                                          <p:spTgt spid="116747"/>
                                        </p:tgtEl>
                                        <p:attrNameLst>
                                          <p:attrName>ppt_x</p:attrName>
                                        </p:attrNameLst>
                                      </p:cBhvr>
                                      <p:tavLst>
                                        <p:tav tm="0">
                                          <p:val>
                                            <p:strVal val="#ppt_x"/>
                                          </p:val>
                                        </p:tav>
                                        <p:tav tm="100000">
                                          <p:val>
                                            <p:strVal val="#ppt_x"/>
                                          </p:val>
                                        </p:tav>
                                      </p:tavLst>
                                    </p:anim>
                                    <p:anim calcmode="lin" valueType="num">
                                      <p:cBhvr additive="base">
                                        <p:cTn id="38" dur="500" fill="hold"/>
                                        <p:tgtEl>
                                          <p:spTgt spid="1167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43" grpId="0"/>
      <p:bldP spid="116745" grpId="0" animBg="1"/>
      <p:bldP spid="116746" grpId="0" animBg="1"/>
      <p:bldP spid="11674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1600200" y="1219200"/>
            <a:ext cx="6477000" cy="2133600"/>
            <a:chOff x="1680" y="240"/>
            <a:chExt cx="4080" cy="1344"/>
          </a:xfrm>
        </p:grpSpPr>
        <p:sp>
          <p:nvSpPr>
            <p:cNvPr id="5126" name="AutoShape 5"/>
            <p:cNvSpPr>
              <a:spLocks noChangeArrowheads="1"/>
            </p:cNvSpPr>
            <p:nvPr/>
          </p:nvSpPr>
          <p:spPr bwMode="auto">
            <a:xfrm>
              <a:off x="1680" y="240"/>
              <a:ext cx="3984" cy="1344"/>
            </a:xfrm>
            <a:prstGeom prst="wedgeEllipseCallout">
              <a:avLst>
                <a:gd name="adj1" fmla="val -50176"/>
                <a:gd name="adj2" fmla="val 88394"/>
              </a:avLst>
            </a:prstGeom>
            <a:solidFill>
              <a:srgbClr val="FFFF00"/>
            </a:solidFill>
            <a:ln w="9525">
              <a:solidFill>
                <a:schemeClr val="tx1"/>
              </a:solidFill>
              <a:miter lim="800000"/>
              <a:headEnd/>
              <a:tailEnd/>
            </a:ln>
          </p:spPr>
          <p:txBody>
            <a:bodyPr/>
            <a:lstStyle/>
            <a:p>
              <a:endParaRPr lang="en-US" sz="1800">
                <a:solidFill>
                  <a:schemeClr val="tx1"/>
                </a:solidFill>
                <a:latin typeface="Arial" charset="0"/>
              </a:endParaRPr>
            </a:p>
          </p:txBody>
        </p:sp>
        <p:sp>
          <p:nvSpPr>
            <p:cNvPr id="5127" name="Text Box 6"/>
            <p:cNvSpPr txBox="1">
              <a:spLocks noChangeArrowheads="1"/>
            </p:cNvSpPr>
            <p:nvPr/>
          </p:nvSpPr>
          <p:spPr bwMode="auto">
            <a:xfrm>
              <a:off x="1728" y="261"/>
              <a:ext cx="4032" cy="989"/>
            </a:xfrm>
            <a:prstGeom prst="rect">
              <a:avLst/>
            </a:prstGeom>
            <a:noFill/>
            <a:ln w="9525">
              <a:noFill/>
              <a:miter lim="800000"/>
              <a:headEnd/>
              <a:tailEnd/>
            </a:ln>
          </p:spPr>
          <p:txBody>
            <a:bodyPr>
              <a:spAutoFit/>
            </a:bodyPr>
            <a:lstStyle/>
            <a:p>
              <a:pPr algn="l"/>
              <a:endParaRPr lang="en-US" sz="3200">
                <a:solidFill>
                  <a:srgbClr val="0000FF"/>
                </a:solidFill>
                <a:latin typeface="Arial" charset="0"/>
              </a:endParaRPr>
            </a:p>
            <a:p>
              <a:pPr algn="l"/>
              <a:r>
                <a:rPr lang="en-US" sz="2400">
                  <a:solidFill>
                    <a:schemeClr val="hlink"/>
                  </a:solidFill>
                  <a:latin typeface="Arial" charset="0"/>
                </a:rPr>
                <a:t>     </a:t>
              </a:r>
              <a:r>
                <a:rPr lang="en-US" sz="3200">
                  <a:solidFill>
                    <a:srgbClr val="0000FF"/>
                  </a:solidFill>
                </a:rPr>
                <a:t>Em hãy giới thiệu đồ chơi của em đã sưu tầm và mang đến lớp</a:t>
              </a:r>
              <a:r>
                <a:rPr lang="en-US" sz="2400">
                  <a:solidFill>
                    <a:srgbClr val="0000FF"/>
                  </a:solidFill>
                </a:rPr>
                <a:t>?</a:t>
              </a:r>
              <a:endParaRPr lang="en-US" sz="2400">
                <a:solidFill>
                  <a:srgbClr val="0000FF"/>
                </a:solidFill>
                <a:latin typeface=".VnTime" pitchFamily="34" charset="0"/>
              </a:endParaRPr>
            </a:p>
          </p:txBody>
        </p:sp>
      </p:grpSp>
      <p:sp>
        <p:nvSpPr>
          <p:cNvPr id="5123" name="AutoShape 7"/>
          <p:cNvSpPr>
            <a:spLocks noChangeArrowheads="1"/>
          </p:cNvSpPr>
          <p:nvPr/>
        </p:nvSpPr>
        <p:spPr bwMode="auto">
          <a:xfrm>
            <a:off x="1219200" y="3352800"/>
            <a:ext cx="7086600" cy="2743200"/>
          </a:xfrm>
          <a:prstGeom prst="horizontalScroll">
            <a:avLst>
              <a:gd name="adj" fmla="val 12500"/>
            </a:avLst>
          </a:prstGeom>
          <a:noFill/>
          <a:ln w="9525">
            <a:noFill/>
            <a:round/>
            <a:headEnd/>
            <a:tailEnd/>
          </a:ln>
        </p:spPr>
        <p:txBody>
          <a:bodyPr wrap="none" anchor="ctr"/>
          <a:lstStyle/>
          <a:p>
            <a:endParaRPr lang="en-US">
              <a:latin typeface="Arial" charset="0"/>
            </a:endParaRPr>
          </a:p>
        </p:txBody>
      </p:sp>
      <p:sp>
        <p:nvSpPr>
          <p:cNvPr id="5124" name="AutoShape 8"/>
          <p:cNvSpPr>
            <a:spLocks noChangeArrowheads="1"/>
          </p:cNvSpPr>
          <p:nvPr/>
        </p:nvSpPr>
        <p:spPr bwMode="auto">
          <a:xfrm>
            <a:off x="1295400" y="3505200"/>
            <a:ext cx="6629400" cy="2286000"/>
          </a:xfrm>
          <a:prstGeom prst="horizontalScroll">
            <a:avLst>
              <a:gd name="adj" fmla="val 12500"/>
            </a:avLst>
          </a:prstGeom>
          <a:noFill/>
          <a:ln w="9525">
            <a:noFill/>
            <a:round/>
            <a:headEnd/>
            <a:tailEnd/>
          </a:ln>
        </p:spPr>
        <p:txBody>
          <a:bodyPr wrap="none" anchor="ctr"/>
          <a:lstStyle/>
          <a:p>
            <a:endParaRPr lang="en-US">
              <a:solidFill>
                <a:srgbClr val="FFFF00"/>
              </a:solidFill>
              <a:latin typeface="Arial" charset="0"/>
            </a:endParaRPr>
          </a:p>
        </p:txBody>
      </p:sp>
      <p:sp>
        <p:nvSpPr>
          <p:cNvPr id="5125" name="AutoShape 9"/>
          <p:cNvSpPr>
            <a:spLocks noChangeArrowheads="1"/>
          </p:cNvSpPr>
          <p:nvPr/>
        </p:nvSpPr>
        <p:spPr bwMode="auto">
          <a:xfrm>
            <a:off x="1143000" y="4267200"/>
            <a:ext cx="6248400" cy="2590800"/>
          </a:xfrm>
          <a:prstGeom prst="horizontalScroll">
            <a:avLst>
              <a:gd name="adj" fmla="val 12500"/>
            </a:avLst>
          </a:prstGeom>
          <a:noFill/>
          <a:ln w="9525">
            <a:noFill/>
            <a:round/>
            <a:headEnd/>
            <a:tailEnd/>
          </a:ln>
        </p:spPr>
        <p:txBody>
          <a:bodyPr wrap="none" anchor="ctr"/>
          <a:lstStyle/>
          <a:p>
            <a:endParaRPr lang="en-US">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ChangeArrowheads="1"/>
          </p:cNvSpPr>
          <p:nvPr/>
        </p:nvSpPr>
        <p:spPr bwMode="auto">
          <a:xfrm>
            <a:off x="0" y="12700"/>
            <a:ext cx="2979738" cy="1384300"/>
          </a:xfrm>
          <a:prstGeom prst="rect">
            <a:avLst/>
          </a:prstGeom>
          <a:noFill/>
          <a:ln w="9525" algn="ctr">
            <a:noFill/>
            <a:miter lim="800000"/>
            <a:headEnd/>
            <a:tailEnd/>
          </a:ln>
        </p:spPr>
        <p:txBody>
          <a:bodyPr>
            <a:spAutoFit/>
          </a:bodyPr>
          <a:lstStyle/>
          <a:p>
            <a:r>
              <a:rPr lang="en-US" sz="3600">
                <a:solidFill>
                  <a:srgbClr val="FF0000"/>
                </a:solidFill>
                <a:latin typeface="Arial" charset="0"/>
              </a:rPr>
              <a:t>*</a:t>
            </a:r>
            <a:r>
              <a:rPr lang="en-US" sz="2400">
                <a:solidFill>
                  <a:srgbClr val="FF0000"/>
                </a:solidFill>
                <a:latin typeface="Arial" charset="0"/>
              </a:rPr>
              <a:t> </a:t>
            </a:r>
            <a:r>
              <a:rPr lang="en-US" sz="2400" b="1">
                <a:latin typeface="Arial" charset="0"/>
              </a:rPr>
              <a:t> Quan sát theo một trình tự nhất định</a:t>
            </a:r>
            <a:r>
              <a:rPr lang="en-US" sz="2400">
                <a:latin typeface="Arial" charset="0"/>
              </a:rPr>
              <a:t>:</a:t>
            </a:r>
          </a:p>
        </p:txBody>
      </p:sp>
      <p:sp>
        <p:nvSpPr>
          <p:cNvPr id="6147" name="Line 3"/>
          <p:cNvSpPr>
            <a:spLocks noChangeShapeType="1"/>
          </p:cNvSpPr>
          <p:nvPr/>
        </p:nvSpPr>
        <p:spPr bwMode="auto">
          <a:xfrm>
            <a:off x="3048000" y="0"/>
            <a:ext cx="0" cy="6858000"/>
          </a:xfrm>
          <a:prstGeom prst="line">
            <a:avLst/>
          </a:prstGeom>
          <a:noFill/>
          <a:ln w="28575">
            <a:solidFill>
              <a:schemeClr val="tx1"/>
            </a:solidFill>
            <a:round/>
            <a:headEnd/>
            <a:tailEnd/>
          </a:ln>
        </p:spPr>
        <p:txBody>
          <a:bodyPr anchor="ctr"/>
          <a:lstStyle/>
          <a:p>
            <a:endParaRPr lang="en-US"/>
          </a:p>
        </p:txBody>
      </p:sp>
      <p:sp>
        <p:nvSpPr>
          <p:cNvPr id="219140" name="Rectangle 4"/>
          <p:cNvSpPr>
            <a:spLocks noChangeArrowheads="1"/>
          </p:cNvSpPr>
          <p:nvPr/>
        </p:nvSpPr>
        <p:spPr bwMode="auto">
          <a:xfrm>
            <a:off x="3124200" y="152400"/>
            <a:ext cx="6019800" cy="1570038"/>
          </a:xfrm>
          <a:prstGeom prst="rect">
            <a:avLst/>
          </a:prstGeom>
          <a:noFill/>
          <a:ln w="9525" algn="ctr">
            <a:noFill/>
            <a:miter lim="800000"/>
            <a:headEnd/>
            <a:tailEnd/>
          </a:ln>
        </p:spPr>
        <p:txBody>
          <a:bodyPr>
            <a:spAutoFit/>
          </a:bodyPr>
          <a:lstStyle/>
          <a:p>
            <a:pPr algn="l"/>
            <a:r>
              <a:rPr lang="en-US" sz="2400" i="1">
                <a:solidFill>
                  <a:schemeClr val="tx1"/>
                </a:solidFill>
                <a:latin typeface="Arial" charset="0"/>
              </a:rPr>
              <a:t>- Nhìn bao quát </a:t>
            </a:r>
          </a:p>
          <a:p>
            <a:pPr algn="l"/>
            <a:r>
              <a:rPr lang="en-US" sz="2400" i="1">
                <a:solidFill>
                  <a:schemeClr val="tx1"/>
                </a:solidFill>
                <a:latin typeface="Arial" charset="0"/>
              </a:rPr>
              <a:t>- Quan sát từng bộ phận( bên ngoài/ bên trong, bên trên/bên dưới, đầu, mình/ chân tay….)</a:t>
            </a:r>
          </a:p>
        </p:txBody>
      </p:sp>
      <p:sp>
        <p:nvSpPr>
          <p:cNvPr id="219141" name="Rectangle 5"/>
          <p:cNvSpPr>
            <a:spLocks noChangeArrowheads="1"/>
          </p:cNvSpPr>
          <p:nvPr/>
        </p:nvSpPr>
        <p:spPr bwMode="auto">
          <a:xfrm>
            <a:off x="-190500" y="1422400"/>
            <a:ext cx="2689225" cy="1006475"/>
          </a:xfrm>
          <a:prstGeom prst="rect">
            <a:avLst/>
          </a:prstGeom>
          <a:noFill/>
          <a:ln w="9525" algn="ctr">
            <a:noFill/>
            <a:miter lim="800000"/>
            <a:headEnd/>
            <a:tailEnd/>
          </a:ln>
        </p:spPr>
        <p:txBody>
          <a:bodyPr>
            <a:spAutoFit/>
          </a:bodyPr>
          <a:lstStyle/>
          <a:p>
            <a:r>
              <a:rPr lang="en-US" sz="3600" b="1">
                <a:solidFill>
                  <a:srgbClr val="FF0000"/>
                </a:solidFill>
                <a:latin typeface="Arial" charset="0"/>
              </a:rPr>
              <a:t>*</a:t>
            </a:r>
            <a:r>
              <a:rPr lang="en-US" sz="2400" b="1">
                <a:solidFill>
                  <a:schemeClr val="tx1"/>
                </a:solidFill>
                <a:latin typeface="Arial" charset="0"/>
              </a:rPr>
              <a:t>Quan sát bằng nhiều giác quan</a:t>
            </a:r>
            <a:r>
              <a:rPr lang="en-US" sz="2400">
                <a:solidFill>
                  <a:schemeClr val="tx1"/>
                </a:solidFill>
                <a:latin typeface="Arial" charset="0"/>
              </a:rPr>
              <a:t>:</a:t>
            </a:r>
          </a:p>
        </p:txBody>
      </p:sp>
      <p:sp>
        <p:nvSpPr>
          <p:cNvPr id="219142" name="Rectangle 6"/>
          <p:cNvSpPr>
            <a:spLocks noChangeArrowheads="1"/>
          </p:cNvSpPr>
          <p:nvPr/>
        </p:nvSpPr>
        <p:spPr bwMode="auto">
          <a:xfrm>
            <a:off x="-38100" y="4498975"/>
            <a:ext cx="3200400" cy="2432050"/>
          </a:xfrm>
          <a:prstGeom prst="rect">
            <a:avLst/>
          </a:prstGeom>
          <a:noFill/>
          <a:ln w="9525" algn="ctr">
            <a:noFill/>
            <a:miter lim="800000"/>
            <a:headEnd/>
            <a:tailEnd/>
          </a:ln>
        </p:spPr>
        <p:txBody>
          <a:bodyPr>
            <a:spAutoFit/>
          </a:bodyPr>
          <a:lstStyle/>
          <a:p>
            <a:r>
              <a:rPr lang="en-US" sz="3200">
                <a:solidFill>
                  <a:srgbClr val="FF0000"/>
                </a:solidFill>
                <a:latin typeface="Arial" charset="0"/>
              </a:rPr>
              <a:t>*</a:t>
            </a:r>
            <a:r>
              <a:rPr lang="en-US" sz="2400">
                <a:solidFill>
                  <a:schemeClr val="tx1"/>
                </a:solidFill>
                <a:latin typeface="Arial" charset="0"/>
              </a:rPr>
              <a:t> Cố gắng tìm ra những đặc điểm riêng của đồ vật, phân biệt nó với những đồ vật khác, nhất là những đồ vật cùng loại.</a:t>
            </a:r>
          </a:p>
        </p:txBody>
      </p:sp>
      <p:sp>
        <p:nvSpPr>
          <p:cNvPr id="219143" name="Rectangle 7"/>
          <p:cNvSpPr>
            <a:spLocks noChangeArrowheads="1"/>
          </p:cNvSpPr>
          <p:nvPr/>
        </p:nvSpPr>
        <p:spPr bwMode="auto">
          <a:xfrm>
            <a:off x="3060700" y="4824413"/>
            <a:ext cx="5867400" cy="1200150"/>
          </a:xfrm>
          <a:prstGeom prst="rect">
            <a:avLst/>
          </a:prstGeom>
          <a:noFill/>
          <a:ln w="9525" algn="ctr">
            <a:noFill/>
            <a:miter lim="800000"/>
            <a:headEnd/>
            <a:tailEnd/>
          </a:ln>
        </p:spPr>
        <p:txBody>
          <a:bodyPr>
            <a:spAutoFit/>
          </a:bodyPr>
          <a:lstStyle/>
          <a:p>
            <a:r>
              <a:rPr lang="en-US" sz="2400" i="1">
                <a:solidFill>
                  <a:schemeClr val="tx1"/>
                </a:solidFill>
                <a:latin typeface="Arial" charset="0"/>
              </a:rPr>
              <a:t>- Búp bê hay gấu bông của em có thể có một dáng vẻ riêng, không giống của các bạn khác.</a:t>
            </a:r>
          </a:p>
        </p:txBody>
      </p:sp>
      <p:sp>
        <p:nvSpPr>
          <p:cNvPr id="219144" name="Rectangle 8"/>
          <p:cNvSpPr>
            <a:spLocks noChangeArrowheads="1"/>
          </p:cNvSpPr>
          <p:nvPr/>
        </p:nvSpPr>
        <p:spPr bwMode="auto">
          <a:xfrm>
            <a:off x="3048000" y="1562100"/>
            <a:ext cx="6324600" cy="830263"/>
          </a:xfrm>
          <a:prstGeom prst="rect">
            <a:avLst/>
          </a:prstGeom>
          <a:noFill/>
          <a:ln w="9525" algn="ctr">
            <a:noFill/>
            <a:miter lim="800000"/>
            <a:headEnd/>
            <a:tailEnd/>
          </a:ln>
        </p:spPr>
        <p:txBody>
          <a:bodyPr>
            <a:spAutoFit/>
          </a:bodyPr>
          <a:lstStyle/>
          <a:p>
            <a:pPr algn="l"/>
            <a:r>
              <a:rPr lang="en-US" sz="2400" i="1">
                <a:solidFill>
                  <a:schemeClr val="tx1"/>
                </a:solidFill>
                <a:latin typeface="Arial" charset="0"/>
              </a:rPr>
              <a:t>- Dùng mắt để xem hình dáng, kích thước, màu sắc,…. của đồ vật như thế nào.</a:t>
            </a:r>
          </a:p>
        </p:txBody>
      </p:sp>
      <p:sp>
        <p:nvSpPr>
          <p:cNvPr id="219145" name="Rectangle 9"/>
          <p:cNvSpPr>
            <a:spLocks noChangeArrowheads="1"/>
          </p:cNvSpPr>
          <p:nvPr/>
        </p:nvSpPr>
        <p:spPr bwMode="auto">
          <a:xfrm>
            <a:off x="3048000" y="2438400"/>
            <a:ext cx="5867400" cy="884238"/>
          </a:xfrm>
          <a:prstGeom prst="rect">
            <a:avLst/>
          </a:prstGeom>
          <a:noFill/>
          <a:ln w="9525" algn="ctr">
            <a:noFill/>
            <a:miter lim="800000"/>
            <a:headEnd/>
            <a:tailEnd/>
          </a:ln>
        </p:spPr>
        <p:txBody>
          <a:bodyPr>
            <a:spAutoFit/>
          </a:bodyPr>
          <a:lstStyle/>
          <a:p>
            <a:pPr algn="l"/>
            <a:r>
              <a:rPr lang="en-US" sz="2400" i="1">
                <a:solidFill>
                  <a:schemeClr val="tx1"/>
                </a:solidFill>
                <a:latin typeface="Arial" charset="0"/>
              </a:rPr>
              <a:t>- Dùng tay để biết đồ vật mềm hay rắn, nhẵn  nh</a:t>
            </a:r>
            <a:r>
              <a:rPr lang="en-US" i="1">
                <a:latin typeface="Arial" charset="0"/>
              </a:rPr>
              <a:t>ụi</a:t>
            </a:r>
            <a:r>
              <a:rPr lang="en-US" sz="2400" i="1">
                <a:solidFill>
                  <a:schemeClr val="tx1"/>
                </a:solidFill>
                <a:latin typeface="Arial" charset="0"/>
              </a:rPr>
              <a:t> hay thô ráp,nặng hay nhẹ,…</a:t>
            </a:r>
          </a:p>
        </p:txBody>
      </p:sp>
      <p:sp>
        <p:nvSpPr>
          <p:cNvPr id="219146" name="Rectangle 10"/>
          <p:cNvSpPr>
            <a:spLocks noChangeArrowheads="1"/>
          </p:cNvSpPr>
          <p:nvPr/>
        </p:nvSpPr>
        <p:spPr bwMode="auto">
          <a:xfrm>
            <a:off x="3073400" y="3403600"/>
            <a:ext cx="6070600" cy="1570038"/>
          </a:xfrm>
          <a:prstGeom prst="rect">
            <a:avLst/>
          </a:prstGeom>
          <a:noFill/>
          <a:ln w="9525" algn="ctr">
            <a:noFill/>
            <a:miter lim="800000"/>
            <a:headEnd/>
            <a:tailEnd/>
          </a:ln>
        </p:spPr>
        <p:txBody>
          <a:bodyPr>
            <a:spAutoFit/>
          </a:bodyPr>
          <a:lstStyle/>
          <a:p>
            <a:pPr algn="l">
              <a:buFontTx/>
              <a:buChar char="-"/>
            </a:pPr>
            <a:r>
              <a:rPr lang="en-US" sz="2400" i="1">
                <a:solidFill>
                  <a:schemeClr val="tx1"/>
                </a:solidFill>
                <a:latin typeface="Arial" charset="0"/>
              </a:rPr>
              <a:t> Dùng tai để nghe đồ  vật khi được sử dụng, có phát ra tiếng động không, tiếng động ấy </a:t>
            </a:r>
          </a:p>
          <a:p>
            <a:pPr algn="l"/>
            <a:r>
              <a:rPr lang="en-US" sz="2400" i="1">
                <a:solidFill>
                  <a:schemeClr val="tx1"/>
                </a:solidFill>
                <a:latin typeface="Arial" charset="0"/>
              </a:rPr>
              <a:t>như thế nào.</a:t>
            </a:r>
          </a:p>
        </p:txBody>
      </p:sp>
      <p:pic>
        <p:nvPicPr>
          <p:cNvPr id="6155" name="Picture 11" descr="196063"/>
          <p:cNvPicPr>
            <a:picLocks noChangeAspect="1" noChangeArrowheads="1" noCrop="1"/>
          </p:cNvPicPr>
          <p:nvPr/>
        </p:nvPicPr>
        <p:blipFill>
          <a:blip r:embed="rId2"/>
          <a:srcRect/>
          <a:stretch>
            <a:fillRect/>
          </a:stretch>
        </p:blipFill>
        <p:spPr bwMode="auto">
          <a:xfrm>
            <a:off x="7772400" y="5821363"/>
            <a:ext cx="1371600" cy="1036637"/>
          </a:xfrm>
          <a:prstGeom prst="rect">
            <a:avLst/>
          </a:prstGeom>
          <a:noFill/>
          <a:ln w="9525">
            <a:noFill/>
            <a:miter lim="800000"/>
            <a:headEnd/>
            <a:tailEnd/>
          </a:ln>
        </p:spPr>
      </p:pic>
      <p:sp>
        <p:nvSpPr>
          <p:cNvPr id="6156" name="Text Box 12"/>
          <p:cNvSpPr txBox="1">
            <a:spLocks noChangeArrowheads="1"/>
          </p:cNvSpPr>
          <p:nvPr/>
        </p:nvSpPr>
        <p:spPr bwMode="auto">
          <a:xfrm>
            <a:off x="7772400" y="5911850"/>
            <a:ext cx="1371600" cy="946150"/>
          </a:xfrm>
          <a:prstGeom prst="rect">
            <a:avLst/>
          </a:prstGeom>
          <a:noFill/>
          <a:ln w="9525" algn="ctr">
            <a:noFill/>
            <a:miter lim="800000"/>
            <a:headEnd/>
            <a:tailEnd/>
          </a:ln>
        </p:spPr>
        <p:txBody>
          <a:bodyPr>
            <a:spAutoFit/>
          </a:bodyPr>
          <a:lstStyle/>
          <a:p>
            <a:pPr>
              <a:spcBef>
                <a:spcPct val="50000"/>
              </a:spcBef>
            </a:pPr>
            <a:r>
              <a:rPr lang="en-US">
                <a:solidFill>
                  <a:srgbClr val="FFFF66"/>
                </a:solidFill>
                <a:latin typeface="Arial" charset="0"/>
              </a:rPr>
              <a:t>Đọc</a:t>
            </a:r>
            <a:r>
              <a:rPr lang="en-US">
                <a:solidFill>
                  <a:srgbClr val="FF0000"/>
                </a:solidFill>
                <a:latin typeface="Arial" charset="0"/>
              </a:rPr>
              <a:t>L CY</a:t>
            </a:r>
          </a:p>
        </p:txBody>
      </p:sp>
      <p:sp>
        <p:nvSpPr>
          <p:cNvPr id="219152" name="Line 16"/>
          <p:cNvSpPr>
            <a:spLocks noChangeShapeType="1"/>
          </p:cNvSpPr>
          <p:nvPr/>
        </p:nvSpPr>
        <p:spPr bwMode="auto">
          <a:xfrm>
            <a:off x="3352800" y="1981200"/>
            <a:ext cx="1219200" cy="0"/>
          </a:xfrm>
          <a:prstGeom prst="line">
            <a:avLst/>
          </a:prstGeom>
          <a:noFill/>
          <a:ln w="28575">
            <a:solidFill>
              <a:srgbClr val="FFFF66"/>
            </a:solidFill>
            <a:round/>
            <a:headEnd/>
            <a:tailEnd/>
          </a:ln>
        </p:spPr>
        <p:txBody>
          <a:bodyPr anchor="ctr"/>
          <a:lstStyle/>
          <a:p>
            <a:endParaRPr lang="en-US"/>
          </a:p>
        </p:txBody>
      </p:sp>
      <p:sp>
        <p:nvSpPr>
          <p:cNvPr id="219153" name="Line 17"/>
          <p:cNvSpPr>
            <a:spLocks noChangeShapeType="1"/>
          </p:cNvSpPr>
          <p:nvPr/>
        </p:nvSpPr>
        <p:spPr bwMode="auto">
          <a:xfrm>
            <a:off x="3276600" y="2819400"/>
            <a:ext cx="1219200" cy="0"/>
          </a:xfrm>
          <a:prstGeom prst="line">
            <a:avLst/>
          </a:prstGeom>
          <a:noFill/>
          <a:ln w="28575">
            <a:solidFill>
              <a:srgbClr val="FFFF66"/>
            </a:solidFill>
            <a:round/>
            <a:headEnd/>
            <a:tailEnd/>
          </a:ln>
        </p:spPr>
        <p:txBody>
          <a:bodyPr anchor="ctr"/>
          <a:lstStyle/>
          <a:p>
            <a:endParaRPr lang="en-US"/>
          </a:p>
        </p:txBody>
      </p:sp>
      <p:sp>
        <p:nvSpPr>
          <p:cNvPr id="219154" name="Line 18"/>
          <p:cNvSpPr>
            <a:spLocks noChangeShapeType="1"/>
          </p:cNvSpPr>
          <p:nvPr/>
        </p:nvSpPr>
        <p:spPr bwMode="auto">
          <a:xfrm>
            <a:off x="3276600" y="3810000"/>
            <a:ext cx="1219200" cy="0"/>
          </a:xfrm>
          <a:prstGeom prst="line">
            <a:avLst/>
          </a:prstGeom>
          <a:noFill/>
          <a:ln w="28575">
            <a:solidFill>
              <a:srgbClr val="FFFF66"/>
            </a:solidFill>
            <a:round/>
            <a:headEnd/>
            <a:tailEnd/>
          </a:ln>
        </p:spPr>
        <p:txBody>
          <a:bodyPr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19138"/>
                                        </p:tgtEl>
                                        <p:attrNameLst>
                                          <p:attrName>style.visibility</p:attrName>
                                        </p:attrNameLst>
                                      </p:cBhvr>
                                      <p:to>
                                        <p:strVal val="visible"/>
                                      </p:to>
                                    </p:set>
                                    <p:animEffect transition="in" filter="wedge">
                                      <p:cBhvr>
                                        <p:cTn id="7" dur="2000"/>
                                        <p:tgtEl>
                                          <p:spTgt spid="2191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19140"/>
                                        </p:tgtEl>
                                        <p:attrNameLst>
                                          <p:attrName>style.visibility</p:attrName>
                                        </p:attrNameLst>
                                      </p:cBhvr>
                                      <p:to>
                                        <p:strVal val="visible"/>
                                      </p:to>
                                    </p:set>
                                    <p:animEffect transition="in" filter="wipe(down)">
                                      <p:cBhvr>
                                        <p:cTn id="12" dur="500"/>
                                        <p:tgtEl>
                                          <p:spTgt spid="21914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219144"/>
                                        </p:tgtEl>
                                        <p:attrNameLst>
                                          <p:attrName>style.visibility</p:attrName>
                                        </p:attrNameLst>
                                      </p:cBhvr>
                                      <p:to>
                                        <p:strVal val="visible"/>
                                      </p:to>
                                    </p:set>
                                    <p:animEffect transition="in" filter="wedge">
                                      <p:cBhvr>
                                        <p:cTn id="17" dur="2000"/>
                                        <p:tgtEl>
                                          <p:spTgt spid="21914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219145"/>
                                        </p:tgtEl>
                                        <p:attrNameLst>
                                          <p:attrName>style.visibility</p:attrName>
                                        </p:attrNameLst>
                                      </p:cBhvr>
                                      <p:to>
                                        <p:strVal val="visible"/>
                                      </p:to>
                                    </p:set>
                                    <p:animEffect transition="in" filter="wedge">
                                      <p:cBhvr>
                                        <p:cTn id="22" dur="2000"/>
                                        <p:tgtEl>
                                          <p:spTgt spid="21914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19146"/>
                                        </p:tgtEl>
                                        <p:attrNameLst>
                                          <p:attrName>style.visibility</p:attrName>
                                        </p:attrNameLst>
                                      </p:cBhvr>
                                      <p:to>
                                        <p:strVal val="visible"/>
                                      </p:to>
                                    </p:set>
                                    <p:animEffect transition="in" filter="wipe(down)">
                                      <p:cBhvr>
                                        <p:cTn id="27" dur="500"/>
                                        <p:tgtEl>
                                          <p:spTgt spid="21914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19152"/>
                                        </p:tgtEl>
                                        <p:attrNameLst>
                                          <p:attrName>style.visibility</p:attrName>
                                        </p:attrNameLst>
                                      </p:cBhvr>
                                      <p:to>
                                        <p:strVal val="visible"/>
                                      </p:to>
                                    </p:set>
                                    <p:anim calcmode="lin" valueType="num">
                                      <p:cBhvr additive="base">
                                        <p:cTn id="32" dur="500" fill="hold"/>
                                        <p:tgtEl>
                                          <p:spTgt spid="219152"/>
                                        </p:tgtEl>
                                        <p:attrNameLst>
                                          <p:attrName>ppt_x</p:attrName>
                                        </p:attrNameLst>
                                      </p:cBhvr>
                                      <p:tavLst>
                                        <p:tav tm="0">
                                          <p:val>
                                            <p:strVal val="#ppt_x"/>
                                          </p:val>
                                        </p:tav>
                                        <p:tav tm="100000">
                                          <p:val>
                                            <p:strVal val="#ppt_x"/>
                                          </p:val>
                                        </p:tav>
                                      </p:tavLst>
                                    </p:anim>
                                    <p:anim calcmode="lin" valueType="num">
                                      <p:cBhvr additive="base">
                                        <p:cTn id="33" dur="500" fill="hold"/>
                                        <p:tgtEl>
                                          <p:spTgt spid="219152"/>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219153"/>
                                        </p:tgtEl>
                                        <p:attrNameLst>
                                          <p:attrName>style.visibility</p:attrName>
                                        </p:attrNameLst>
                                      </p:cBhvr>
                                      <p:to>
                                        <p:strVal val="visible"/>
                                      </p:to>
                                    </p:set>
                                    <p:anim calcmode="lin" valueType="num">
                                      <p:cBhvr additive="base">
                                        <p:cTn id="36" dur="500" fill="hold"/>
                                        <p:tgtEl>
                                          <p:spTgt spid="219153"/>
                                        </p:tgtEl>
                                        <p:attrNameLst>
                                          <p:attrName>ppt_x</p:attrName>
                                        </p:attrNameLst>
                                      </p:cBhvr>
                                      <p:tavLst>
                                        <p:tav tm="0">
                                          <p:val>
                                            <p:strVal val="#ppt_x"/>
                                          </p:val>
                                        </p:tav>
                                        <p:tav tm="100000">
                                          <p:val>
                                            <p:strVal val="#ppt_x"/>
                                          </p:val>
                                        </p:tav>
                                      </p:tavLst>
                                    </p:anim>
                                    <p:anim calcmode="lin" valueType="num">
                                      <p:cBhvr additive="base">
                                        <p:cTn id="37" dur="500" fill="hold"/>
                                        <p:tgtEl>
                                          <p:spTgt spid="219153"/>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219154"/>
                                        </p:tgtEl>
                                        <p:attrNameLst>
                                          <p:attrName>style.visibility</p:attrName>
                                        </p:attrNameLst>
                                      </p:cBhvr>
                                      <p:to>
                                        <p:strVal val="visible"/>
                                      </p:to>
                                    </p:set>
                                    <p:anim calcmode="lin" valueType="num">
                                      <p:cBhvr additive="base">
                                        <p:cTn id="40" dur="500" fill="hold"/>
                                        <p:tgtEl>
                                          <p:spTgt spid="219154"/>
                                        </p:tgtEl>
                                        <p:attrNameLst>
                                          <p:attrName>ppt_x</p:attrName>
                                        </p:attrNameLst>
                                      </p:cBhvr>
                                      <p:tavLst>
                                        <p:tav tm="0">
                                          <p:val>
                                            <p:strVal val="#ppt_x"/>
                                          </p:val>
                                        </p:tav>
                                        <p:tav tm="100000">
                                          <p:val>
                                            <p:strVal val="#ppt_x"/>
                                          </p:val>
                                        </p:tav>
                                      </p:tavLst>
                                    </p:anim>
                                    <p:anim calcmode="lin" valueType="num">
                                      <p:cBhvr additive="base">
                                        <p:cTn id="41" dur="500" fill="hold"/>
                                        <p:tgtEl>
                                          <p:spTgt spid="219154"/>
                                        </p:tgtEl>
                                        <p:attrNameLst>
                                          <p:attrName>ppt_y</p:attrName>
                                        </p:attrNameLst>
                                      </p:cBhvr>
                                      <p:tavLst>
                                        <p:tav tm="0">
                                          <p:val>
                                            <p:strVal val="1+#ppt_h/2"/>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219141"/>
                                        </p:tgtEl>
                                        <p:attrNameLst>
                                          <p:attrName>style.visibility</p:attrName>
                                        </p:attrNameLst>
                                      </p:cBhvr>
                                      <p:to>
                                        <p:strVal val="visible"/>
                                      </p:to>
                                    </p:set>
                                    <p:animEffect transition="in" filter="wipe(down)">
                                      <p:cBhvr>
                                        <p:cTn id="46" dur="500"/>
                                        <p:tgtEl>
                                          <p:spTgt spid="219141"/>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219143"/>
                                        </p:tgtEl>
                                        <p:attrNameLst>
                                          <p:attrName>style.visibility</p:attrName>
                                        </p:attrNameLst>
                                      </p:cBhvr>
                                      <p:to>
                                        <p:strVal val="visible"/>
                                      </p:to>
                                    </p:set>
                                    <p:animEffect transition="in" filter="wipe(down)">
                                      <p:cBhvr>
                                        <p:cTn id="51" dur="500"/>
                                        <p:tgtEl>
                                          <p:spTgt spid="219143"/>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219142"/>
                                        </p:tgtEl>
                                        <p:attrNameLst>
                                          <p:attrName>style.visibility</p:attrName>
                                        </p:attrNameLst>
                                      </p:cBhvr>
                                      <p:to>
                                        <p:strVal val="visible"/>
                                      </p:to>
                                    </p:set>
                                    <p:animEffect transition="in" filter="wipe(down)">
                                      <p:cBhvr>
                                        <p:cTn id="56" dur="500"/>
                                        <p:tgtEl>
                                          <p:spTgt spid="2191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38" grpId="0"/>
      <p:bldP spid="219140" grpId="0"/>
      <p:bldP spid="219141" grpId="0"/>
      <p:bldP spid="219142" grpId="0"/>
      <p:bldP spid="219143" grpId="0"/>
      <p:bldP spid="219144" grpId="0"/>
      <p:bldP spid="219145" grpId="0"/>
      <p:bldP spid="219146" grpId="0"/>
      <p:bldP spid="219152" grpId="0" animBg="1"/>
      <p:bldP spid="219153" grpId="0" animBg="1"/>
      <p:bldP spid="21915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0" descr="pcp_download_093"/>
          <p:cNvPicPr>
            <a:picLocks noChangeAspect="1" noChangeArrowheads="1" noCrop="1"/>
          </p:cNvPicPr>
          <p:nvPr/>
        </p:nvPicPr>
        <p:blipFill>
          <a:blip r:embed="rId2"/>
          <a:srcRect/>
          <a:stretch>
            <a:fillRect/>
          </a:stretch>
        </p:blipFill>
        <p:spPr bwMode="auto">
          <a:xfrm>
            <a:off x="2438400" y="6000750"/>
            <a:ext cx="1047750" cy="857250"/>
          </a:xfrm>
          <a:prstGeom prst="rect">
            <a:avLst/>
          </a:prstGeom>
          <a:noFill/>
          <a:ln w="9525">
            <a:noFill/>
            <a:miter lim="800000"/>
            <a:headEnd/>
            <a:tailEnd/>
          </a:ln>
        </p:spPr>
      </p:pic>
      <p:pic>
        <p:nvPicPr>
          <p:cNvPr id="7171" name="Picture 21" descr="pcp_download_093"/>
          <p:cNvPicPr>
            <a:picLocks noChangeAspect="1" noChangeArrowheads="1" noCrop="1"/>
          </p:cNvPicPr>
          <p:nvPr/>
        </p:nvPicPr>
        <p:blipFill>
          <a:blip r:embed="rId2"/>
          <a:srcRect/>
          <a:stretch>
            <a:fillRect/>
          </a:stretch>
        </p:blipFill>
        <p:spPr bwMode="auto">
          <a:xfrm>
            <a:off x="0" y="6000750"/>
            <a:ext cx="1047750" cy="857250"/>
          </a:xfrm>
          <a:prstGeom prst="rect">
            <a:avLst/>
          </a:prstGeom>
          <a:noFill/>
          <a:ln w="9525">
            <a:noFill/>
            <a:miter lim="800000"/>
            <a:headEnd/>
            <a:tailEnd/>
          </a:ln>
        </p:spPr>
      </p:pic>
      <p:pic>
        <p:nvPicPr>
          <p:cNvPr id="7172" name="Picture 22" descr="pcp_download_093"/>
          <p:cNvPicPr>
            <a:picLocks noChangeAspect="1" noChangeArrowheads="1" noCrop="1"/>
          </p:cNvPicPr>
          <p:nvPr/>
        </p:nvPicPr>
        <p:blipFill>
          <a:blip r:embed="rId2"/>
          <a:srcRect/>
          <a:stretch>
            <a:fillRect/>
          </a:stretch>
        </p:blipFill>
        <p:spPr bwMode="auto">
          <a:xfrm>
            <a:off x="5810250" y="6000750"/>
            <a:ext cx="1047750" cy="857250"/>
          </a:xfrm>
          <a:prstGeom prst="rect">
            <a:avLst/>
          </a:prstGeom>
          <a:noFill/>
          <a:ln w="9525">
            <a:noFill/>
            <a:miter lim="800000"/>
            <a:headEnd/>
            <a:tailEnd/>
          </a:ln>
        </p:spPr>
      </p:pic>
      <p:pic>
        <p:nvPicPr>
          <p:cNvPr id="7173" name="Picture 23" descr="pcp_download_093"/>
          <p:cNvPicPr>
            <a:picLocks noChangeAspect="1" noChangeArrowheads="1" noCrop="1"/>
          </p:cNvPicPr>
          <p:nvPr/>
        </p:nvPicPr>
        <p:blipFill>
          <a:blip r:embed="rId2"/>
          <a:srcRect/>
          <a:stretch>
            <a:fillRect/>
          </a:stretch>
        </p:blipFill>
        <p:spPr bwMode="auto">
          <a:xfrm>
            <a:off x="1295400" y="6000750"/>
            <a:ext cx="1047750" cy="857250"/>
          </a:xfrm>
          <a:prstGeom prst="rect">
            <a:avLst/>
          </a:prstGeom>
          <a:noFill/>
          <a:ln w="9525">
            <a:noFill/>
            <a:miter lim="800000"/>
            <a:headEnd/>
            <a:tailEnd/>
          </a:ln>
        </p:spPr>
      </p:pic>
      <p:pic>
        <p:nvPicPr>
          <p:cNvPr id="7174" name="Picture 24" descr="pcp_download_093"/>
          <p:cNvPicPr>
            <a:picLocks noChangeAspect="1" noChangeArrowheads="1" noCrop="1"/>
          </p:cNvPicPr>
          <p:nvPr/>
        </p:nvPicPr>
        <p:blipFill>
          <a:blip r:embed="rId2"/>
          <a:srcRect/>
          <a:stretch>
            <a:fillRect/>
          </a:stretch>
        </p:blipFill>
        <p:spPr bwMode="auto">
          <a:xfrm>
            <a:off x="6953250" y="6000750"/>
            <a:ext cx="1047750" cy="857250"/>
          </a:xfrm>
          <a:prstGeom prst="rect">
            <a:avLst/>
          </a:prstGeom>
          <a:noFill/>
          <a:ln w="9525">
            <a:noFill/>
            <a:miter lim="800000"/>
            <a:headEnd/>
            <a:tailEnd/>
          </a:ln>
        </p:spPr>
      </p:pic>
      <p:pic>
        <p:nvPicPr>
          <p:cNvPr id="7175" name="Picture 25" descr="pcp_download_093"/>
          <p:cNvPicPr>
            <a:picLocks noChangeAspect="1" noChangeArrowheads="1" noCrop="1"/>
          </p:cNvPicPr>
          <p:nvPr/>
        </p:nvPicPr>
        <p:blipFill>
          <a:blip r:embed="rId2"/>
          <a:srcRect/>
          <a:stretch>
            <a:fillRect/>
          </a:stretch>
        </p:blipFill>
        <p:spPr bwMode="auto">
          <a:xfrm>
            <a:off x="8096250" y="6000750"/>
            <a:ext cx="1047750" cy="857250"/>
          </a:xfrm>
          <a:prstGeom prst="rect">
            <a:avLst/>
          </a:prstGeom>
          <a:noFill/>
          <a:ln w="9525">
            <a:noFill/>
            <a:miter lim="800000"/>
            <a:headEnd/>
            <a:tailEnd/>
          </a:ln>
        </p:spPr>
      </p:pic>
      <p:pic>
        <p:nvPicPr>
          <p:cNvPr id="7176" name="Picture 26" descr="butterflies_flowers_md_wht"/>
          <p:cNvPicPr>
            <a:picLocks noChangeAspect="1" noChangeArrowheads="1" noCrop="1"/>
          </p:cNvPicPr>
          <p:nvPr/>
        </p:nvPicPr>
        <p:blipFill>
          <a:blip r:embed="rId3"/>
          <a:srcRect/>
          <a:stretch>
            <a:fillRect/>
          </a:stretch>
        </p:blipFill>
        <p:spPr bwMode="auto">
          <a:xfrm>
            <a:off x="3429000" y="5232400"/>
            <a:ext cx="2438400" cy="1625600"/>
          </a:xfrm>
          <a:prstGeom prst="rect">
            <a:avLst/>
          </a:prstGeom>
          <a:noFill/>
          <a:ln w="9525">
            <a:noFill/>
            <a:miter lim="800000"/>
            <a:headEnd/>
            <a:tailEnd/>
          </a:ln>
        </p:spPr>
      </p:pic>
      <p:sp>
        <p:nvSpPr>
          <p:cNvPr id="120859" name="AutoShape 27"/>
          <p:cNvSpPr>
            <a:spLocks noChangeArrowheads="1"/>
          </p:cNvSpPr>
          <p:nvPr/>
        </p:nvSpPr>
        <p:spPr bwMode="auto">
          <a:xfrm>
            <a:off x="1066800" y="1676400"/>
            <a:ext cx="6858000" cy="1981200"/>
          </a:xfrm>
          <a:prstGeom prst="cloudCallout">
            <a:avLst>
              <a:gd name="adj1" fmla="val -17014"/>
              <a:gd name="adj2" fmla="val 47116"/>
            </a:avLst>
          </a:prstGeom>
          <a:solidFill>
            <a:srgbClr val="0000FF"/>
          </a:solidFill>
          <a:ln w="9525">
            <a:solidFill>
              <a:srgbClr val="FF00FF"/>
            </a:solidFill>
            <a:round/>
            <a:headEnd/>
            <a:tailEnd/>
          </a:ln>
        </p:spPr>
        <p:txBody>
          <a:bodyPr/>
          <a:lstStyle/>
          <a:p>
            <a:pPr eaLnBrk="0" hangingPunct="0"/>
            <a:r>
              <a:rPr lang="en-US" b="1">
                <a:solidFill>
                  <a:schemeClr val="tx1"/>
                </a:solidFill>
                <a:latin typeface="Arial" charset="0"/>
              </a:rPr>
              <a:t>Em hãy b</a:t>
            </a:r>
            <a:r>
              <a:rPr lang="en-US" b="1">
                <a:latin typeface="Arial" charset="0"/>
              </a:rPr>
              <a:t>áo cáo</a:t>
            </a:r>
            <a:r>
              <a:rPr lang="en-US" b="1">
                <a:solidFill>
                  <a:schemeClr val="tx1"/>
                </a:solidFill>
                <a:latin typeface="Arial" charset="0"/>
              </a:rPr>
              <a:t> kết quả quan sát đồ chơi </a:t>
            </a:r>
            <a:r>
              <a:rPr lang="en-US" b="1">
                <a:latin typeface="Arial" charset="0"/>
              </a:rPr>
              <a:t>ở nhà</a:t>
            </a:r>
            <a:r>
              <a:rPr lang="en-US" b="1">
                <a:solidFill>
                  <a:schemeClr val="tx1"/>
                </a:solidFill>
                <a:latin typeface="Arial" charset="0"/>
              </a:rPr>
              <a:t> m</a:t>
            </a:r>
            <a:r>
              <a:rPr lang="en-US" b="1">
                <a:latin typeface="Arial" charset="0"/>
              </a:rPr>
              <a:t>à em thích</a:t>
            </a:r>
            <a:r>
              <a:rPr lang="en-US" b="1">
                <a:solidFill>
                  <a:schemeClr val="tx1"/>
                </a:solidFill>
                <a:latin typeface="Arial" charset="0"/>
              </a:rPr>
              <a:t>.</a:t>
            </a:r>
          </a:p>
          <a:p>
            <a:pPr algn="l" eaLnBrk="0" hangingPunct="0"/>
            <a:r>
              <a:rPr lang="en-US" b="1">
                <a:solidFill>
                  <a:srgbClr val="3333CC"/>
                </a:solidFill>
                <a:latin typeface="Arial"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20859"/>
                                        </p:tgtEl>
                                        <p:attrNameLst>
                                          <p:attrName>style.visibility</p:attrName>
                                        </p:attrNameLst>
                                      </p:cBhvr>
                                      <p:to>
                                        <p:strVal val="visible"/>
                                      </p:to>
                                    </p:set>
                                    <p:animEffect transition="in" filter="wheel(4)">
                                      <p:cBhvr>
                                        <p:cTn id="7" dur="1000"/>
                                        <p:tgtEl>
                                          <p:spTgt spid="1208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5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12700"/>
            <a:ext cx="2979738" cy="1384300"/>
          </a:xfrm>
          <a:prstGeom prst="rect">
            <a:avLst/>
          </a:prstGeom>
          <a:noFill/>
          <a:ln w="9525" algn="ctr">
            <a:noFill/>
            <a:miter lim="800000"/>
            <a:headEnd/>
            <a:tailEnd/>
          </a:ln>
        </p:spPr>
        <p:txBody>
          <a:bodyPr>
            <a:spAutoFit/>
          </a:bodyPr>
          <a:lstStyle/>
          <a:p>
            <a:r>
              <a:rPr lang="en-US" sz="3600">
                <a:solidFill>
                  <a:srgbClr val="FF0000"/>
                </a:solidFill>
                <a:latin typeface="Arial" charset="0"/>
              </a:rPr>
              <a:t>*</a:t>
            </a:r>
            <a:r>
              <a:rPr lang="en-US" sz="2400">
                <a:solidFill>
                  <a:srgbClr val="FF0000"/>
                </a:solidFill>
                <a:latin typeface="Arial" charset="0"/>
              </a:rPr>
              <a:t> </a:t>
            </a:r>
            <a:r>
              <a:rPr lang="en-US" sz="2400" b="1">
                <a:latin typeface="Arial" charset="0"/>
              </a:rPr>
              <a:t> Quan sát theo một trình tự nhất định</a:t>
            </a:r>
            <a:r>
              <a:rPr lang="en-US" sz="2400">
                <a:latin typeface="Arial" charset="0"/>
              </a:rPr>
              <a:t>:</a:t>
            </a:r>
          </a:p>
        </p:txBody>
      </p:sp>
      <p:sp>
        <p:nvSpPr>
          <p:cNvPr id="8195" name="Line 3"/>
          <p:cNvSpPr>
            <a:spLocks noChangeShapeType="1"/>
          </p:cNvSpPr>
          <p:nvPr/>
        </p:nvSpPr>
        <p:spPr bwMode="auto">
          <a:xfrm>
            <a:off x="3048000" y="0"/>
            <a:ext cx="0" cy="6858000"/>
          </a:xfrm>
          <a:prstGeom prst="line">
            <a:avLst/>
          </a:prstGeom>
          <a:noFill/>
          <a:ln w="28575">
            <a:solidFill>
              <a:schemeClr val="tx1"/>
            </a:solidFill>
            <a:round/>
            <a:headEnd/>
            <a:tailEnd/>
          </a:ln>
        </p:spPr>
        <p:txBody>
          <a:bodyPr anchor="ctr"/>
          <a:lstStyle/>
          <a:p>
            <a:endParaRPr lang="en-US"/>
          </a:p>
        </p:txBody>
      </p:sp>
      <p:sp>
        <p:nvSpPr>
          <p:cNvPr id="8196" name="Rectangle 4"/>
          <p:cNvSpPr>
            <a:spLocks noChangeArrowheads="1"/>
          </p:cNvSpPr>
          <p:nvPr/>
        </p:nvSpPr>
        <p:spPr bwMode="auto">
          <a:xfrm>
            <a:off x="3124200" y="152400"/>
            <a:ext cx="6019800" cy="1570038"/>
          </a:xfrm>
          <a:prstGeom prst="rect">
            <a:avLst/>
          </a:prstGeom>
          <a:noFill/>
          <a:ln w="9525" algn="ctr">
            <a:noFill/>
            <a:miter lim="800000"/>
            <a:headEnd/>
            <a:tailEnd/>
          </a:ln>
        </p:spPr>
        <p:txBody>
          <a:bodyPr>
            <a:spAutoFit/>
          </a:bodyPr>
          <a:lstStyle/>
          <a:p>
            <a:pPr algn="l"/>
            <a:r>
              <a:rPr lang="en-US" sz="2400" i="1">
                <a:solidFill>
                  <a:schemeClr val="tx1"/>
                </a:solidFill>
                <a:latin typeface="Arial" charset="0"/>
              </a:rPr>
              <a:t>- Nhìn bao quát </a:t>
            </a:r>
          </a:p>
          <a:p>
            <a:pPr algn="l"/>
            <a:r>
              <a:rPr lang="en-US" sz="2400" i="1">
                <a:solidFill>
                  <a:schemeClr val="tx1"/>
                </a:solidFill>
                <a:latin typeface="Arial" charset="0"/>
              </a:rPr>
              <a:t>- Quan sát từng bộ phận( bên ngoài/ bên trong, bên trên/bên dưới, đầu, mình/ chân tay….)</a:t>
            </a:r>
          </a:p>
        </p:txBody>
      </p:sp>
      <p:sp>
        <p:nvSpPr>
          <p:cNvPr id="8197" name="Rectangle 5"/>
          <p:cNvSpPr>
            <a:spLocks noChangeArrowheads="1"/>
          </p:cNvSpPr>
          <p:nvPr/>
        </p:nvSpPr>
        <p:spPr bwMode="auto">
          <a:xfrm>
            <a:off x="-190500" y="1422400"/>
            <a:ext cx="2689225" cy="1006475"/>
          </a:xfrm>
          <a:prstGeom prst="rect">
            <a:avLst/>
          </a:prstGeom>
          <a:noFill/>
          <a:ln w="9525" algn="ctr">
            <a:noFill/>
            <a:miter lim="800000"/>
            <a:headEnd/>
            <a:tailEnd/>
          </a:ln>
        </p:spPr>
        <p:txBody>
          <a:bodyPr>
            <a:spAutoFit/>
          </a:bodyPr>
          <a:lstStyle/>
          <a:p>
            <a:r>
              <a:rPr lang="en-US" sz="3600" b="1">
                <a:solidFill>
                  <a:srgbClr val="FF0000"/>
                </a:solidFill>
                <a:latin typeface="Arial" charset="0"/>
              </a:rPr>
              <a:t>*</a:t>
            </a:r>
            <a:r>
              <a:rPr lang="en-US" sz="2400" b="1">
                <a:solidFill>
                  <a:schemeClr val="tx1"/>
                </a:solidFill>
                <a:latin typeface="Arial" charset="0"/>
              </a:rPr>
              <a:t>Quan sát bằng nhiều giác quan</a:t>
            </a:r>
            <a:r>
              <a:rPr lang="en-US" sz="2400">
                <a:solidFill>
                  <a:schemeClr val="tx1"/>
                </a:solidFill>
                <a:latin typeface="Arial" charset="0"/>
              </a:rPr>
              <a:t>:</a:t>
            </a:r>
          </a:p>
        </p:txBody>
      </p:sp>
      <p:sp>
        <p:nvSpPr>
          <p:cNvPr id="8198" name="Rectangle 6"/>
          <p:cNvSpPr>
            <a:spLocks noChangeArrowheads="1"/>
          </p:cNvSpPr>
          <p:nvPr/>
        </p:nvSpPr>
        <p:spPr bwMode="auto">
          <a:xfrm>
            <a:off x="-38100" y="4498975"/>
            <a:ext cx="3200400" cy="2432050"/>
          </a:xfrm>
          <a:prstGeom prst="rect">
            <a:avLst/>
          </a:prstGeom>
          <a:noFill/>
          <a:ln w="9525" algn="ctr">
            <a:noFill/>
            <a:miter lim="800000"/>
            <a:headEnd/>
            <a:tailEnd/>
          </a:ln>
        </p:spPr>
        <p:txBody>
          <a:bodyPr>
            <a:spAutoFit/>
          </a:bodyPr>
          <a:lstStyle/>
          <a:p>
            <a:r>
              <a:rPr lang="en-US" sz="3200">
                <a:solidFill>
                  <a:srgbClr val="FF0000"/>
                </a:solidFill>
                <a:latin typeface="Arial" charset="0"/>
              </a:rPr>
              <a:t>*</a:t>
            </a:r>
            <a:r>
              <a:rPr lang="en-US" sz="2400">
                <a:solidFill>
                  <a:schemeClr val="tx1"/>
                </a:solidFill>
                <a:latin typeface="Arial" charset="0"/>
              </a:rPr>
              <a:t> Cố gắng tìm ra những đặc điểm riêng của đồ vật, phân biệt nó với những đồ vật khác, nhất là những đồ vật cùng loại.</a:t>
            </a:r>
          </a:p>
        </p:txBody>
      </p:sp>
      <p:sp>
        <p:nvSpPr>
          <p:cNvPr id="8199" name="Rectangle 7"/>
          <p:cNvSpPr>
            <a:spLocks noChangeArrowheads="1"/>
          </p:cNvSpPr>
          <p:nvPr/>
        </p:nvSpPr>
        <p:spPr bwMode="auto">
          <a:xfrm>
            <a:off x="3060700" y="4824413"/>
            <a:ext cx="5867400" cy="1200150"/>
          </a:xfrm>
          <a:prstGeom prst="rect">
            <a:avLst/>
          </a:prstGeom>
          <a:noFill/>
          <a:ln w="9525" algn="ctr">
            <a:noFill/>
            <a:miter lim="800000"/>
            <a:headEnd/>
            <a:tailEnd/>
          </a:ln>
        </p:spPr>
        <p:txBody>
          <a:bodyPr>
            <a:spAutoFit/>
          </a:bodyPr>
          <a:lstStyle/>
          <a:p>
            <a:r>
              <a:rPr lang="en-US" sz="2400" i="1">
                <a:solidFill>
                  <a:schemeClr val="tx1"/>
                </a:solidFill>
                <a:latin typeface="Arial" charset="0"/>
              </a:rPr>
              <a:t>- Búp bê hay gấu bông của em có thể có một dáng vẻ riêng, không giống của các bạn khác.</a:t>
            </a:r>
          </a:p>
        </p:txBody>
      </p:sp>
      <p:sp>
        <p:nvSpPr>
          <p:cNvPr id="8200" name="Rectangle 8"/>
          <p:cNvSpPr>
            <a:spLocks noChangeArrowheads="1"/>
          </p:cNvSpPr>
          <p:nvPr/>
        </p:nvSpPr>
        <p:spPr bwMode="auto">
          <a:xfrm>
            <a:off x="3048000" y="1562100"/>
            <a:ext cx="6324600" cy="830263"/>
          </a:xfrm>
          <a:prstGeom prst="rect">
            <a:avLst/>
          </a:prstGeom>
          <a:noFill/>
          <a:ln w="9525" algn="ctr">
            <a:noFill/>
            <a:miter lim="800000"/>
            <a:headEnd/>
            <a:tailEnd/>
          </a:ln>
        </p:spPr>
        <p:txBody>
          <a:bodyPr>
            <a:spAutoFit/>
          </a:bodyPr>
          <a:lstStyle/>
          <a:p>
            <a:pPr algn="l"/>
            <a:r>
              <a:rPr lang="en-US" sz="2400" i="1">
                <a:solidFill>
                  <a:schemeClr val="tx1"/>
                </a:solidFill>
                <a:latin typeface="Arial" charset="0"/>
              </a:rPr>
              <a:t>- Dùng mắt để xem hình dáng, kích thước, màu sắc,…. của đồ vật như thế nào.</a:t>
            </a:r>
          </a:p>
        </p:txBody>
      </p:sp>
      <p:sp>
        <p:nvSpPr>
          <p:cNvPr id="8201" name="Rectangle 9"/>
          <p:cNvSpPr>
            <a:spLocks noChangeArrowheads="1"/>
          </p:cNvSpPr>
          <p:nvPr/>
        </p:nvSpPr>
        <p:spPr bwMode="auto">
          <a:xfrm>
            <a:off x="3048000" y="2438400"/>
            <a:ext cx="5867400" cy="830263"/>
          </a:xfrm>
          <a:prstGeom prst="rect">
            <a:avLst/>
          </a:prstGeom>
          <a:noFill/>
          <a:ln w="9525" algn="ctr">
            <a:noFill/>
            <a:miter lim="800000"/>
            <a:headEnd/>
            <a:tailEnd/>
          </a:ln>
        </p:spPr>
        <p:txBody>
          <a:bodyPr>
            <a:spAutoFit/>
          </a:bodyPr>
          <a:lstStyle/>
          <a:p>
            <a:pPr algn="l"/>
            <a:r>
              <a:rPr lang="en-US" sz="2400" i="1">
                <a:solidFill>
                  <a:schemeClr val="tx1"/>
                </a:solidFill>
                <a:latin typeface="Arial" charset="0"/>
              </a:rPr>
              <a:t>- Dùng tay để biết đồ vật mềm hay rắn, nhẵn  như hay thô ráp,nặng hay nhẹ,…</a:t>
            </a:r>
          </a:p>
        </p:txBody>
      </p:sp>
      <p:sp>
        <p:nvSpPr>
          <p:cNvPr id="8202" name="Rectangle 10"/>
          <p:cNvSpPr>
            <a:spLocks noChangeArrowheads="1"/>
          </p:cNvSpPr>
          <p:nvPr/>
        </p:nvSpPr>
        <p:spPr bwMode="auto">
          <a:xfrm>
            <a:off x="3073400" y="3403600"/>
            <a:ext cx="6070600" cy="1570038"/>
          </a:xfrm>
          <a:prstGeom prst="rect">
            <a:avLst/>
          </a:prstGeom>
          <a:noFill/>
          <a:ln w="9525" algn="ctr">
            <a:noFill/>
            <a:miter lim="800000"/>
            <a:headEnd/>
            <a:tailEnd/>
          </a:ln>
        </p:spPr>
        <p:txBody>
          <a:bodyPr>
            <a:spAutoFit/>
          </a:bodyPr>
          <a:lstStyle/>
          <a:p>
            <a:pPr algn="l">
              <a:buFontTx/>
              <a:buChar char="-"/>
            </a:pPr>
            <a:r>
              <a:rPr lang="en-US" sz="2400" i="1">
                <a:solidFill>
                  <a:schemeClr val="tx1"/>
                </a:solidFill>
                <a:latin typeface="Arial" charset="0"/>
              </a:rPr>
              <a:t> Dùng tai để nghe đồ  vật khi được sử dụng, có phát ra tiếng động không, tiếng động ấy </a:t>
            </a:r>
          </a:p>
          <a:p>
            <a:pPr algn="l"/>
            <a:r>
              <a:rPr lang="en-US" sz="2400" i="1">
                <a:solidFill>
                  <a:schemeClr val="tx1"/>
                </a:solidFill>
                <a:latin typeface="Arial" charset="0"/>
              </a:rPr>
              <a:t>như thế nào.</a:t>
            </a:r>
          </a:p>
        </p:txBody>
      </p:sp>
      <p:pic>
        <p:nvPicPr>
          <p:cNvPr id="8203" name="Picture 11" descr="196063"/>
          <p:cNvPicPr>
            <a:picLocks noChangeAspect="1" noChangeArrowheads="1" noCrop="1"/>
          </p:cNvPicPr>
          <p:nvPr/>
        </p:nvPicPr>
        <p:blipFill>
          <a:blip r:embed="rId2"/>
          <a:srcRect/>
          <a:stretch>
            <a:fillRect/>
          </a:stretch>
        </p:blipFill>
        <p:spPr bwMode="auto">
          <a:xfrm>
            <a:off x="8077200" y="6051550"/>
            <a:ext cx="1066800" cy="806450"/>
          </a:xfrm>
          <a:prstGeom prst="rect">
            <a:avLst/>
          </a:prstGeom>
          <a:noFill/>
          <a:ln w="9525">
            <a:noFill/>
            <a:miter lim="800000"/>
            <a:headEnd/>
            <a:tailEnd/>
          </a:ln>
        </p:spPr>
      </p:pic>
      <p:sp>
        <p:nvSpPr>
          <p:cNvPr id="8204" name="Text Box 12"/>
          <p:cNvSpPr txBox="1">
            <a:spLocks noChangeArrowheads="1"/>
          </p:cNvSpPr>
          <p:nvPr/>
        </p:nvSpPr>
        <p:spPr bwMode="auto">
          <a:xfrm>
            <a:off x="8077200" y="6096000"/>
            <a:ext cx="990600" cy="519113"/>
          </a:xfrm>
          <a:prstGeom prst="rect">
            <a:avLst/>
          </a:prstGeom>
          <a:noFill/>
          <a:ln w="9525" algn="ctr">
            <a:noFill/>
            <a:miter lim="800000"/>
            <a:headEnd/>
            <a:tailEnd/>
          </a:ln>
        </p:spPr>
        <p:txBody>
          <a:bodyPr>
            <a:spAutoFit/>
          </a:bodyPr>
          <a:lstStyle/>
          <a:p>
            <a:pPr>
              <a:spcBef>
                <a:spcPct val="50000"/>
              </a:spcBef>
            </a:pPr>
            <a:r>
              <a:rPr lang="en-US">
                <a:solidFill>
                  <a:srgbClr val="FFFF66"/>
                </a:solidFill>
                <a:latin typeface="Arial" charset="0"/>
              </a:rPr>
              <a:t>C B2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6705600" y="1676400"/>
            <a:ext cx="1600200" cy="1447800"/>
            <a:chOff x="480" y="1872"/>
            <a:chExt cx="1008" cy="912"/>
          </a:xfrm>
        </p:grpSpPr>
        <p:sp>
          <p:nvSpPr>
            <p:cNvPr id="9226" name="AutoShape 4"/>
            <p:cNvSpPr>
              <a:spLocks noChangeArrowheads="1"/>
            </p:cNvSpPr>
            <p:nvPr/>
          </p:nvSpPr>
          <p:spPr bwMode="auto">
            <a:xfrm>
              <a:off x="480" y="1872"/>
              <a:ext cx="1008" cy="912"/>
            </a:xfrm>
            <a:prstGeom prst="star16">
              <a:avLst>
                <a:gd name="adj" fmla="val 37500"/>
              </a:avLst>
            </a:prstGeom>
            <a:solidFill>
              <a:srgbClr val="FF0000"/>
            </a:solidFill>
            <a:ln w="9525" cap="rnd" algn="ctr">
              <a:solidFill>
                <a:srgbClr val="FFFF00"/>
              </a:solidFill>
              <a:prstDash val="sysDot"/>
              <a:miter lim="800000"/>
              <a:headEnd/>
              <a:tailEnd/>
            </a:ln>
          </p:spPr>
          <p:txBody>
            <a:bodyPr wrap="none" anchor="ctr"/>
            <a:lstStyle/>
            <a:p>
              <a:endParaRPr lang="en-US" sz="2400">
                <a:latin typeface="Arial" charset="0"/>
              </a:endParaRPr>
            </a:p>
          </p:txBody>
        </p:sp>
        <p:sp>
          <p:nvSpPr>
            <p:cNvPr id="9227" name="Text Box 5"/>
            <p:cNvSpPr txBox="1">
              <a:spLocks noChangeArrowheads="1"/>
            </p:cNvSpPr>
            <p:nvPr/>
          </p:nvSpPr>
          <p:spPr bwMode="auto">
            <a:xfrm>
              <a:off x="528" y="2160"/>
              <a:ext cx="960" cy="291"/>
            </a:xfrm>
            <a:prstGeom prst="rect">
              <a:avLst/>
            </a:prstGeom>
            <a:noFill/>
            <a:ln w="9525" algn="ctr">
              <a:noFill/>
              <a:miter lim="800000"/>
              <a:headEnd/>
              <a:tailEnd/>
            </a:ln>
          </p:spPr>
          <p:txBody>
            <a:bodyPr>
              <a:spAutoFit/>
            </a:bodyPr>
            <a:lstStyle/>
            <a:p>
              <a:pPr>
                <a:spcBef>
                  <a:spcPct val="50000"/>
                </a:spcBef>
              </a:pPr>
              <a:r>
                <a:rPr lang="en-US" sz="2400">
                  <a:latin typeface="Arial" charset="0"/>
                </a:rPr>
                <a:t>Hết Giờ</a:t>
              </a:r>
            </a:p>
          </p:txBody>
        </p:sp>
      </p:grpSp>
      <p:grpSp>
        <p:nvGrpSpPr>
          <p:cNvPr id="3" name="Group 6"/>
          <p:cNvGrpSpPr>
            <a:grpSpLocks/>
          </p:cNvGrpSpPr>
          <p:nvPr/>
        </p:nvGrpSpPr>
        <p:grpSpPr bwMode="auto">
          <a:xfrm>
            <a:off x="6553200" y="1600200"/>
            <a:ext cx="1600200" cy="1447800"/>
            <a:chOff x="2208" y="1968"/>
            <a:chExt cx="1008" cy="912"/>
          </a:xfrm>
        </p:grpSpPr>
        <p:sp>
          <p:nvSpPr>
            <p:cNvPr id="9224" name="AutoShape 7"/>
            <p:cNvSpPr>
              <a:spLocks noChangeArrowheads="1"/>
            </p:cNvSpPr>
            <p:nvPr/>
          </p:nvSpPr>
          <p:spPr bwMode="auto">
            <a:xfrm>
              <a:off x="2208" y="1968"/>
              <a:ext cx="1008" cy="912"/>
            </a:xfrm>
            <a:prstGeom prst="star16">
              <a:avLst>
                <a:gd name="adj" fmla="val 37500"/>
              </a:avLst>
            </a:prstGeom>
            <a:solidFill>
              <a:srgbClr val="FF0000"/>
            </a:solidFill>
            <a:ln w="9525" cap="rnd" algn="ctr">
              <a:solidFill>
                <a:srgbClr val="FFFF00"/>
              </a:solidFill>
              <a:prstDash val="sysDot"/>
              <a:miter lim="800000"/>
              <a:headEnd/>
              <a:tailEnd/>
            </a:ln>
          </p:spPr>
          <p:txBody>
            <a:bodyPr wrap="none" anchor="ctr"/>
            <a:lstStyle/>
            <a:p>
              <a:endParaRPr lang="en-US" sz="2400">
                <a:latin typeface="Arial" charset="0"/>
              </a:endParaRPr>
            </a:p>
          </p:txBody>
        </p:sp>
        <p:sp>
          <p:nvSpPr>
            <p:cNvPr id="9225" name="Text Box 8"/>
            <p:cNvSpPr txBox="1">
              <a:spLocks noChangeArrowheads="1"/>
            </p:cNvSpPr>
            <p:nvPr/>
          </p:nvSpPr>
          <p:spPr bwMode="auto">
            <a:xfrm>
              <a:off x="2256" y="2112"/>
              <a:ext cx="960" cy="582"/>
            </a:xfrm>
            <a:prstGeom prst="rect">
              <a:avLst/>
            </a:prstGeom>
            <a:noFill/>
            <a:ln w="9525" algn="ctr">
              <a:noFill/>
              <a:miter lim="800000"/>
              <a:headEnd/>
              <a:tailEnd/>
            </a:ln>
          </p:spPr>
          <p:txBody>
            <a:bodyPr>
              <a:spAutoFit/>
            </a:bodyPr>
            <a:lstStyle/>
            <a:p>
              <a:pPr>
                <a:spcBef>
                  <a:spcPct val="50000"/>
                </a:spcBef>
              </a:pPr>
              <a:r>
                <a:rPr lang="en-US" sz="5400" b="1">
                  <a:latin typeface="Arial" charset="0"/>
                </a:rPr>
                <a:t>1</a:t>
              </a:r>
            </a:p>
          </p:txBody>
        </p:sp>
      </p:grpSp>
      <p:sp>
        <p:nvSpPr>
          <p:cNvPr id="223252" name="Text Box 20"/>
          <p:cNvSpPr txBox="1">
            <a:spLocks noChangeArrowheads="1"/>
          </p:cNvSpPr>
          <p:nvPr/>
        </p:nvSpPr>
        <p:spPr bwMode="auto">
          <a:xfrm>
            <a:off x="349250" y="381000"/>
            <a:ext cx="7467600" cy="461963"/>
          </a:xfrm>
          <a:prstGeom prst="rect">
            <a:avLst/>
          </a:prstGeom>
          <a:noFill/>
          <a:ln w="9525" algn="ctr">
            <a:noFill/>
            <a:miter lim="800000"/>
            <a:headEnd/>
            <a:tailEnd/>
          </a:ln>
        </p:spPr>
        <p:txBody>
          <a:bodyPr wrap="none">
            <a:spAutoFit/>
          </a:bodyPr>
          <a:lstStyle/>
          <a:p>
            <a:r>
              <a:rPr lang="en-US" sz="2400">
                <a:solidFill>
                  <a:schemeClr val="tx1"/>
                </a:solidFill>
                <a:latin typeface="Arial" charset="0"/>
              </a:rPr>
              <a:t>2: Theo em, khi quan sát đồ vật, cần chú ý những gì?</a:t>
            </a:r>
          </a:p>
        </p:txBody>
      </p:sp>
      <p:sp>
        <p:nvSpPr>
          <p:cNvPr id="223253" name="Text Box 21"/>
          <p:cNvSpPr txBox="1">
            <a:spLocks noChangeArrowheads="1"/>
          </p:cNvSpPr>
          <p:nvPr/>
        </p:nvSpPr>
        <p:spPr bwMode="auto">
          <a:xfrm>
            <a:off x="228600" y="1066800"/>
            <a:ext cx="8415338" cy="2000250"/>
          </a:xfrm>
          <a:prstGeom prst="rect">
            <a:avLst/>
          </a:prstGeom>
          <a:noFill/>
          <a:ln w="9525" algn="ctr">
            <a:noFill/>
            <a:miter lim="800000"/>
            <a:headEnd/>
            <a:tailEnd/>
          </a:ln>
        </p:spPr>
        <p:txBody>
          <a:bodyPr wrap="none">
            <a:spAutoFit/>
          </a:bodyPr>
          <a:lstStyle/>
          <a:p>
            <a:pPr algn="l">
              <a:buFontTx/>
              <a:buChar char="•"/>
            </a:pPr>
            <a:r>
              <a:rPr lang="en-US" sz="2400">
                <a:latin typeface="Arial" charset="0"/>
              </a:rPr>
              <a:t> </a:t>
            </a:r>
            <a:r>
              <a:rPr lang="en-US" sz="2400">
                <a:solidFill>
                  <a:schemeClr val="tx1"/>
                </a:solidFill>
                <a:latin typeface="Arial" charset="0"/>
              </a:rPr>
              <a:t>Phải quan sát theo một trình tự hợp lý- từ bao quát đến </a:t>
            </a:r>
          </a:p>
          <a:p>
            <a:pPr algn="l"/>
            <a:r>
              <a:rPr lang="en-US" sz="2400">
                <a:solidFill>
                  <a:schemeClr val="tx1"/>
                </a:solidFill>
                <a:latin typeface="Arial" charset="0"/>
              </a:rPr>
              <a:t>từng bộ phận.</a:t>
            </a:r>
          </a:p>
          <a:p>
            <a:pPr algn="l">
              <a:buFontTx/>
              <a:buChar char="•"/>
            </a:pPr>
            <a:r>
              <a:rPr lang="en-US" sz="2400">
                <a:solidFill>
                  <a:schemeClr val="tx1"/>
                </a:solidFill>
                <a:latin typeface="Arial" charset="0"/>
              </a:rPr>
              <a:t>Quan sát bằng nhiều giác quan: Mắt, tay,tai…</a:t>
            </a:r>
          </a:p>
          <a:p>
            <a:pPr algn="l">
              <a:buFontTx/>
              <a:buChar char="•"/>
            </a:pPr>
            <a:r>
              <a:rPr lang="en-US" sz="2400">
                <a:solidFill>
                  <a:schemeClr val="tx1"/>
                </a:solidFill>
                <a:latin typeface="Arial" charset="0"/>
              </a:rPr>
              <a:t>Tìm ra đặc điểm riêng, phân biệt đồ vật này cùng với đồ vật</a:t>
            </a:r>
          </a:p>
          <a:p>
            <a:pPr algn="l"/>
            <a:r>
              <a:rPr lang="en-US" sz="2400">
                <a:solidFill>
                  <a:schemeClr val="tx1"/>
                </a:solidFill>
                <a:latin typeface="Arial" charset="0"/>
              </a:rPr>
              <a:t> khác, nhất là những đồ vật cùng loại.</a:t>
            </a:r>
          </a:p>
        </p:txBody>
      </p:sp>
      <p:sp>
        <p:nvSpPr>
          <p:cNvPr id="223254" name="Text Box 22"/>
          <p:cNvSpPr txBox="1">
            <a:spLocks noChangeArrowheads="1"/>
          </p:cNvSpPr>
          <p:nvPr/>
        </p:nvSpPr>
        <p:spPr bwMode="auto">
          <a:xfrm>
            <a:off x="76200" y="3352800"/>
            <a:ext cx="9153525" cy="2678113"/>
          </a:xfrm>
          <a:prstGeom prst="rect">
            <a:avLst/>
          </a:prstGeom>
          <a:noFill/>
          <a:ln w="9525" algn="ctr">
            <a:noFill/>
            <a:miter lim="800000"/>
            <a:headEnd/>
            <a:tailEnd/>
          </a:ln>
        </p:spPr>
        <p:txBody>
          <a:bodyPr>
            <a:spAutoFit/>
          </a:bodyPr>
          <a:lstStyle/>
          <a:p>
            <a:pPr algn="l"/>
            <a:r>
              <a:rPr lang="en-US" sz="2400">
                <a:solidFill>
                  <a:schemeClr val="tx1"/>
                </a:solidFill>
              </a:rPr>
              <a:t>    </a:t>
            </a:r>
            <a:r>
              <a:rPr lang="en-US" sz="2400">
                <a:solidFill>
                  <a:schemeClr val="folHlink"/>
                </a:solidFill>
                <a:latin typeface="Arial" charset="0"/>
              </a:rPr>
              <a:t>Ví dụ :  </a:t>
            </a:r>
          </a:p>
          <a:p>
            <a:pPr algn="l"/>
            <a:r>
              <a:rPr lang="en-US" sz="2400">
                <a:solidFill>
                  <a:schemeClr val="tx1"/>
                </a:solidFill>
              </a:rPr>
              <a:t>Khi quan sát gấu bông, </a:t>
            </a:r>
            <a:r>
              <a:rPr lang="en-US" sz="2400"/>
              <a:t>điều đầu tiên ta nhìn thấy</a:t>
            </a:r>
            <a:r>
              <a:rPr lang="en-US" sz="2400">
                <a:solidFill>
                  <a:schemeClr val="tx1"/>
                </a:solidFill>
              </a:rPr>
              <a:t> là hình dáng, </a:t>
            </a:r>
          </a:p>
          <a:p>
            <a:pPr algn="l"/>
            <a:r>
              <a:rPr lang="en-US" sz="2400">
                <a:solidFill>
                  <a:schemeClr val="tx1"/>
                </a:solidFill>
              </a:rPr>
              <a:t>màu sắc của nó rồi mới thấy đầu , mắt, mũi, chân, tay, …. </a:t>
            </a:r>
          </a:p>
          <a:p>
            <a:pPr algn="l"/>
            <a:r>
              <a:rPr lang="en-US" sz="2400">
                <a:solidFill>
                  <a:schemeClr val="tx1"/>
                </a:solidFill>
              </a:rPr>
              <a:t>Phải sử dụng nhiều giác quan khi quan sát để tìm ra những đặc điểm độc đáo,làm nó không giống con gấu khác.</a:t>
            </a:r>
          </a:p>
          <a:p>
            <a:pPr algn="l"/>
            <a:r>
              <a:rPr lang="en-US" sz="2400">
                <a:solidFill>
                  <a:schemeClr val="tx1"/>
                </a:solidFill>
              </a:rPr>
              <a:t>Tập trung miêu tả những đặc điểm độc đáo ấy, không tả lan man, quá chi tiết, tỉ mỉ.</a:t>
            </a:r>
          </a:p>
        </p:txBody>
      </p:sp>
      <p:sp>
        <p:nvSpPr>
          <p:cNvPr id="223255" name="AutoShape 23"/>
          <p:cNvSpPr>
            <a:spLocks noChangeArrowheads="1"/>
          </p:cNvSpPr>
          <p:nvPr/>
        </p:nvSpPr>
        <p:spPr bwMode="auto">
          <a:xfrm>
            <a:off x="1600200" y="1295400"/>
            <a:ext cx="4876800" cy="2438400"/>
          </a:xfrm>
          <a:prstGeom prst="cloudCallout">
            <a:avLst>
              <a:gd name="adj1" fmla="val 3514"/>
              <a:gd name="adj2" fmla="val 106250"/>
            </a:avLst>
          </a:prstGeom>
          <a:solidFill>
            <a:srgbClr val="FF0000"/>
          </a:solidFill>
          <a:ln w="9525">
            <a:solidFill>
              <a:srgbClr val="FF6600"/>
            </a:solidFill>
            <a:round/>
            <a:headEnd/>
            <a:tailEnd/>
          </a:ln>
        </p:spPr>
        <p:txBody>
          <a:bodyPr/>
          <a:lstStyle/>
          <a:p>
            <a:pPr eaLnBrk="0" hangingPunct="0"/>
            <a:endParaRPr lang="en-US" sz="2400" b="1">
              <a:solidFill>
                <a:srgbClr val="3333CC"/>
              </a:solidFill>
              <a:latin typeface="Arial" charset="0"/>
            </a:endParaRPr>
          </a:p>
          <a:p>
            <a:pPr eaLnBrk="0" hangingPunct="0"/>
            <a:r>
              <a:rPr lang="en-US" sz="2400" b="1">
                <a:solidFill>
                  <a:srgbClr val="FFFF00"/>
                </a:solidFill>
                <a:latin typeface="Arial" charset="0"/>
              </a:rPr>
              <a:t>Thảo luận nhóm 4 (thời gian 1 phút)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23252"/>
                                        </p:tgtEl>
                                        <p:attrNameLst>
                                          <p:attrName>style.visibility</p:attrName>
                                        </p:attrNameLst>
                                      </p:cBhvr>
                                      <p:to>
                                        <p:strVal val="visible"/>
                                      </p:to>
                                    </p:set>
                                    <p:animEffect transition="in" filter="fade">
                                      <p:cBhvr>
                                        <p:cTn id="7" dur="1000"/>
                                        <p:tgtEl>
                                          <p:spTgt spid="223252"/>
                                        </p:tgtEl>
                                      </p:cBhvr>
                                    </p:animEffect>
                                    <p:anim calcmode="lin" valueType="num">
                                      <p:cBhvr>
                                        <p:cTn id="8" dur="1000" fill="hold"/>
                                        <p:tgtEl>
                                          <p:spTgt spid="223252"/>
                                        </p:tgtEl>
                                        <p:attrNameLst>
                                          <p:attrName>ppt_x</p:attrName>
                                        </p:attrNameLst>
                                      </p:cBhvr>
                                      <p:tavLst>
                                        <p:tav tm="0">
                                          <p:val>
                                            <p:strVal val="#ppt_x"/>
                                          </p:val>
                                        </p:tav>
                                        <p:tav tm="100000">
                                          <p:val>
                                            <p:strVal val="#ppt_x"/>
                                          </p:val>
                                        </p:tav>
                                      </p:tavLst>
                                    </p:anim>
                                    <p:anim calcmode="lin" valueType="num">
                                      <p:cBhvr>
                                        <p:cTn id="9" dur="1000" fill="hold"/>
                                        <p:tgtEl>
                                          <p:spTgt spid="22325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223255"/>
                                        </p:tgtEl>
                                        <p:attrNameLst>
                                          <p:attrName>style.visibility</p:attrName>
                                        </p:attrNameLst>
                                      </p:cBhvr>
                                      <p:to>
                                        <p:strVal val="visible"/>
                                      </p:to>
                                    </p:set>
                                    <p:animEffect transition="in" filter="wipe(down)">
                                      <p:cBhvr>
                                        <p:cTn id="14" dur="500"/>
                                        <p:tgtEl>
                                          <p:spTgt spid="22325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xit" presetSubtype="4" fill="hold" grpId="1" nodeType="clickEffect">
                                  <p:stCondLst>
                                    <p:cond delay="0"/>
                                  </p:stCondLst>
                                  <p:childTnLst>
                                    <p:anim calcmode="lin" valueType="num">
                                      <p:cBhvr additive="base">
                                        <p:cTn id="18" dur="500"/>
                                        <p:tgtEl>
                                          <p:spTgt spid="223255"/>
                                        </p:tgtEl>
                                        <p:attrNameLst>
                                          <p:attrName>ppt_x</p:attrName>
                                        </p:attrNameLst>
                                      </p:cBhvr>
                                      <p:tavLst>
                                        <p:tav tm="0">
                                          <p:val>
                                            <p:strVal val="ppt_x"/>
                                          </p:val>
                                        </p:tav>
                                        <p:tav tm="100000">
                                          <p:val>
                                            <p:strVal val="ppt_x"/>
                                          </p:val>
                                        </p:tav>
                                      </p:tavLst>
                                    </p:anim>
                                    <p:anim calcmode="lin" valueType="num">
                                      <p:cBhvr additive="base">
                                        <p:cTn id="19" dur="500"/>
                                        <p:tgtEl>
                                          <p:spTgt spid="223255"/>
                                        </p:tgtEl>
                                        <p:attrNameLst>
                                          <p:attrName>ppt_y</p:attrName>
                                        </p:attrNameLst>
                                      </p:cBhvr>
                                      <p:tavLst>
                                        <p:tav tm="0">
                                          <p:val>
                                            <p:strVal val="ppt_y"/>
                                          </p:val>
                                        </p:tav>
                                        <p:tav tm="100000">
                                          <p:val>
                                            <p:strVal val="1+ppt_h/2"/>
                                          </p:val>
                                        </p:tav>
                                      </p:tavLst>
                                    </p:anim>
                                    <p:set>
                                      <p:cBhvr>
                                        <p:cTn id="20" dur="1" fill="hold">
                                          <p:stCondLst>
                                            <p:cond delay="499"/>
                                          </p:stCondLst>
                                        </p:cTn>
                                        <p:tgtEl>
                                          <p:spTgt spid="223255"/>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1" presetClass="entr" presetSubtype="4"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heel(4)">
                                      <p:cBhvr>
                                        <p:cTn id="25" dur="2000"/>
                                        <p:tgtEl>
                                          <p:spTgt spid="2"/>
                                        </p:tgtEl>
                                      </p:cBhvr>
                                    </p:animEffect>
                                  </p:childTnLst>
                                </p:cTn>
                              </p:par>
                              <p:par>
                                <p:cTn id="26" presetID="21" presetClass="entr" presetSubtype="4" fill="hold" nodeType="with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heel(4)">
                                      <p:cBhvr>
                                        <p:cTn id="28" dur="2000"/>
                                        <p:tgtEl>
                                          <p:spTgt spid="3"/>
                                        </p:tgtEl>
                                      </p:cBhvr>
                                    </p:animEffect>
                                  </p:childTnLst>
                                </p:cTn>
                              </p:par>
                            </p:childTnLst>
                          </p:cTn>
                        </p:par>
                        <p:par>
                          <p:cTn id="29" fill="hold" nodeType="afterGroup">
                            <p:stCondLst>
                              <p:cond delay="2000"/>
                            </p:stCondLst>
                            <p:childTnLst>
                              <p:par>
                                <p:cTn id="30" presetID="20" presetClass="exit" presetSubtype="0" fill="hold" nodeType="afterEffect">
                                  <p:stCondLst>
                                    <p:cond delay="60000"/>
                                  </p:stCondLst>
                                  <p:childTnLst>
                                    <p:animEffect transition="out" filter="wedge">
                                      <p:cBhvr>
                                        <p:cTn id="31" dur="2000"/>
                                        <p:tgtEl>
                                          <p:spTgt spid="3"/>
                                        </p:tgtEl>
                                      </p:cBhvr>
                                    </p:animEffect>
                                    <p:set>
                                      <p:cBhvr>
                                        <p:cTn id="32" dur="1" fill="hold">
                                          <p:stCondLst>
                                            <p:cond delay="1999"/>
                                          </p:stCondLst>
                                        </p:cTn>
                                        <p:tgtEl>
                                          <p:spTgt spid="3"/>
                                        </p:tgtEl>
                                        <p:attrNameLst>
                                          <p:attrName>style.visibility</p:attrName>
                                        </p:attrNameLst>
                                      </p:cBhvr>
                                      <p:to>
                                        <p:strVal val="hidden"/>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20" presetClass="exit" presetSubtype="0" fill="hold" nodeType="clickEffect">
                                  <p:stCondLst>
                                    <p:cond delay="0"/>
                                  </p:stCondLst>
                                  <p:childTnLst>
                                    <p:animEffect transition="out" filter="wedge">
                                      <p:cBhvr>
                                        <p:cTn id="36" dur="2000"/>
                                        <p:tgtEl>
                                          <p:spTgt spid="2"/>
                                        </p:tgtEl>
                                      </p:cBhvr>
                                    </p:animEffect>
                                    <p:set>
                                      <p:cBhvr>
                                        <p:cTn id="37" dur="1" fill="hold">
                                          <p:stCondLst>
                                            <p:cond delay="1999"/>
                                          </p:stCondLst>
                                        </p:cTn>
                                        <p:tgtEl>
                                          <p:spTgt spid="2"/>
                                        </p:tgtEl>
                                        <p:attrNameLst>
                                          <p:attrName>style.visibility</p:attrName>
                                        </p:attrNameLst>
                                      </p:cBhvr>
                                      <p:to>
                                        <p:strVal val="hidden"/>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223253"/>
                                        </p:tgtEl>
                                        <p:attrNameLst>
                                          <p:attrName>style.visibility</p:attrName>
                                        </p:attrNameLst>
                                      </p:cBhvr>
                                      <p:to>
                                        <p:strVal val="visible"/>
                                      </p:to>
                                    </p:set>
                                    <p:animEffect transition="in" filter="slide(fromBottom)">
                                      <p:cBhvr>
                                        <p:cTn id="42" dur="500"/>
                                        <p:tgtEl>
                                          <p:spTgt spid="22325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23254"/>
                                        </p:tgtEl>
                                        <p:attrNameLst>
                                          <p:attrName>style.visibility</p:attrName>
                                        </p:attrNameLst>
                                      </p:cBhvr>
                                      <p:to>
                                        <p:strVal val="visible"/>
                                      </p:to>
                                    </p:set>
                                    <p:animEffect transition="in" filter="wipe(down)">
                                      <p:cBhvr>
                                        <p:cTn id="47" dur="500"/>
                                        <p:tgtEl>
                                          <p:spTgt spid="2232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52" grpId="0"/>
      <p:bldP spid="223253" grpId="0"/>
      <p:bldP spid="223254" grpId="0"/>
      <p:bldP spid="223255" grpId="0" animBg="1"/>
      <p:bldP spid="223255"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ChangeArrowheads="1"/>
          </p:cNvSpPr>
          <p:nvPr/>
        </p:nvSpPr>
        <p:spPr bwMode="auto">
          <a:xfrm>
            <a:off x="681038" y="1771650"/>
            <a:ext cx="8535987" cy="479425"/>
          </a:xfrm>
          <a:prstGeom prst="rect">
            <a:avLst/>
          </a:prstGeom>
          <a:noFill/>
          <a:ln w="9525" algn="ctr">
            <a:noFill/>
            <a:miter lim="800000"/>
            <a:headEnd/>
            <a:tailEnd/>
          </a:ln>
          <a:effectLst/>
        </p:spPr>
        <p:txBody>
          <a:bodyPr wrap="none">
            <a:spAutoFit/>
          </a:bodyPr>
          <a:lstStyle/>
          <a:p>
            <a:pPr marL="342900" indent="-342900">
              <a:lnSpc>
                <a:spcPct val="90000"/>
              </a:lnSpc>
              <a:spcBef>
                <a:spcPct val="50000"/>
              </a:spcBef>
              <a:buClr>
                <a:schemeClr val="tx1"/>
              </a:buClr>
              <a:buSzPct val="60000"/>
              <a:defRPr/>
            </a:pPr>
            <a:r>
              <a:rPr lang="en-US">
                <a:solidFill>
                  <a:srgbClr val="FFCC66"/>
                </a:solidFill>
                <a:effectLst>
                  <a:outerShdw blurRad="38100" dist="38100" dir="2700000" algn="tl">
                    <a:srgbClr val="000000"/>
                  </a:outerShdw>
                </a:effectLst>
                <a:latin typeface="Arial"/>
              </a:rPr>
              <a:t>Muốn miêu tả đồ vật, trước hết các em phải làm gì? </a:t>
            </a:r>
          </a:p>
        </p:txBody>
      </p:sp>
      <p:sp>
        <p:nvSpPr>
          <p:cNvPr id="221187" name="Rectangle 3"/>
          <p:cNvSpPr>
            <a:spLocks noChangeArrowheads="1"/>
          </p:cNvSpPr>
          <p:nvPr/>
        </p:nvSpPr>
        <p:spPr bwMode="auto">
          <a:xfrm>
            <a:off x="806450" y="3098800"/>
            <a:ext cx="7862888" cy="523875"/>
          </a:xfrm>
          <a:prstGeom prst="rect">
            <a:avLst/>
          </a:prstGeom>
          <a:noFill/>
          <a:ln w="9525" algn="ctr">
            <a:noFill/>
            <a:miter lim="800000"/>
            <a:headEnd/>
            <a:tailEnd/>
          </a:ln>
          <a:effectLst/>
        </p:spPr>
        <p:txBody>
          <a:bodyPr wrap="none">
            <a:spAutoFit/>
          </a:bodyPr>
          <a:lstStyle/>
          <a:p>
            <a:pPr>
              <a:defRPr/>
            </a:pPr>
            <a:r>
              <a:rPr lang="en-US">
                <a:solidFill>
                  <a:schemeClr val="tx1"/>
                </a:solidFill>
                <a:effectLst>
                  <a:outerShdw blurRad="38100" dist="38100" dir="2700000" algn="tl">
                    <a:srgbClr val="000000"/>
                  </a:outerShdw>
                </a:effectLst>
                <a:latin typeface="Arial"/>
              </a:rPr>
              <a:t> </a:t>
            </a:r>
            <a:r>
              <a:rPr lang="en-US">
                <a:solidFill>
                  <a:srgbClr val="FFCC66"/>
                </a:solidFill>
                <a:effectLst>
                  <a:outerShdw blurRad="38100" dist="38100" dir="2700000" algn="tl">
                    <a:srgbClr val="000000"/>
                  </a:outerShdw>
                </a:effectLst>
                <a:latin typeface="Arial"/>
              </a:rPr>
              <a:t>Khi quan sát đồ vật cần quan sát như thế nào ?</a:t>
            </a:r>
          </a:p>
        </p:txBody>
      </p:sp>
      <p:sp>
        <p:nvSpPr>
          <p:cNvPr id="221188" name="Text Box 4"/>
          <p:cNvSpPr txBox="1">
            <a:spLocks noChangeArrowheads="1"/>
          </p:cNvSpPr>
          <p:nvPr/>
        </p:nvSpPr>
        <p:spPr bwMode="auto">
          <a:xfrm>
            <a:off x="914400" y="4572000"/>
            <a:ext cx="6781800" cy="946150"/>
          </a:xfrm>
          <a:prstGeom prst="rect">
            <a:avLst/>
          </a:prstGeom>
          <a:noFill/>
          <a:ln w="9525" algn="ctr">
            <a:noFill/>
            <a:miter lim="800000"/>
            <a:headEnd/>
            <a:tailEnd/>
          </a:ln>
        </p:spPr>
        <p:txBody>
          <a:bodyPr>
            <a:spAutoFit/>
          </a:bodyPr>
          <a:lstStyle/>
          <a:p>
            <a:pPr>
              <a:spcBef>
                <a:spcPct val="50000"/>
              </a:spcBef>
            </a:pPr>
            <a:r>
              <a:rPr lang="en-US">
                <a:solidFill>
                  <a:srgbClr val="FFCC66"/>
                </a:solidFill>
                <a:latin typeface="Arial" charset="0"/>
              </a:rPr>
              <a:t>Để phân biệt đồ vật này với đồ vật khác, khi miêu tả</a:t>
            </a:r>
            <a:r>
              <a:rPr lang="en-US">
                <a:latin typeface="Arial" charset="0"/>
              </a:rPr>
              <a:t> </a:t>
            </a:r>
            <a:r>
              <a:rPr lang="en-US">
                <a:solidFill>
                  <a:srgbClr val="FFCC66"/>
                </a:solidFill>
                <a:latin typeface="Arial" charset="0"/>
              </a:rPr>
              <a:t>cần chú ý điều gì?</a:t>
            </a:r>
          </a:p>
        </p:txBody>
      </p:sp>
      <p:sp>
        <p:nvSpPr>
          <p:cNvPr id="221189" name="Rectangle 5"/>
          <p:cNvSpPr>
            <a:spLocks noChangeArrowheads="1"/>
          </p:cNvSpPr>
          <p:nvPr/>
        </p:nvSpPr>
        <p:spPr bwMode="auto">
          <a:xfrm>
            <a:off x="-107950" y="2527300"/>
            <a:ext cx="9355138" cy="523875"/>
          </a:xfrm>
          <a:prstGeom prst="rect">
            <a:avLst/>
          </a:prstGeom>
          <a:noFill/>
          <a:ln w="9525" algn="ctr">
            <a:noFill/>
            <a:miter lim="800000"/>
            <a:headEnd/>
            <a:tailEnd/>
          </a:ln>
          <a:effectLst/>
        </p:spPr>
        <p:txBody>
          <a:bodyPr wrap="none">
            <a:spAutoFit/>
          </a:bodyPr>
          <a:lstStyle/>
          <a:p>
            <a:pPr>
              <a:defRPr/>
            </a:pPr>
            <a:r>
              <a:rPr lang="en-US">
                <a:solidFill>
                  <a:schemeClr val="tx1"/>
                </a:solidFill>
                <a:effectLst>
                  <a:outerShdw blurRad="38100" dist="38100" dir="2700000" algn="tl">
                    <a:srgbClr val="000000"/>
                  </a:outerShdw>
                </a:effectLst>
                <a:latin typeface="Arial"/>
              </a:rPr>
              <a:t>1.Mu</a:t>
            </a:r>
            <a:r>
              <a:rPr lang="en-US">
                <a:effectLst>
                  <a:outerShdw blurRad="38100" dist="38100" dir="2700000" algn="tl">
                    <a:srgbClr val="000000"/>
                  </a:outerShdw>
                </a:effectLst>
                <a:latin typeface="Arial"/>
              </a:rPr>
              <a:t>ốn </a:t>
            </a:r>
            <a:r>
              <a:rPr lang="en-US">
                <a:solidFill>
                  <a:schemeClr val="tx1"/>
                </a:solidFill>
                <a:effectLst>
                  <a:outerShdw blurRad="38100" dist="38100" dir="2700000" algn="tl">
                    <a:srgbClr val="000000"/>
                  </a:outerShdw>
                </a:effectLst>
                <a:latin typeface="Arial"/>
              </a:rPr>
              <a:t>miêu tả đồ vật, trước hết phải quan sát đồ vật đó.</a:t>
            </a:r>
          </a:p>
        </p:txBody>
      </p:sp>
      <p:sp>
        <p:nvSpPr>
          <p:cNvPr id="221190" name="Rectangle 6"/>
          <p:cNvSpPr>
            <a:spLocks noChangeArrowheads="1"/>
          </p:cNvSpPr>
          <p:nvPr/>
        </p:nvSpPr>
        <p:spPr bwMode="auto">
          <a:xfrm>
            <a:off x="381000" y="3276600"/>
            <a:ext cx="8610600" cy="1384300"/>
          </a:xfrm>
          <a:prstGeom prst="rect">
            <a:avLst/>
          </a:prstGeom>
          <a:noFill/>
          <a:ln w="9525" algn="ctr">
            <a:noFill/>
            <a:miter lim="800000"/>
            <a:headEnd/>
            <a:tailEnd/>
          </a:ln>
          <a:effectLst/>
        </p:spPr>
        <p:txBody>
          <a:bodyPr>
            <a:spAutoFit/>
          </a:bodyPr>
          <a:lstStyle/>
          <a:p>
            <a:pPr marL="342900" indent="-342900">
              <a:defRPr/>
            </a:pPr>
            <a:r>
              <a:rPr lang="en-US">
                <a:solidFill>
                  <a:schemeClr val="tx1"/>
                </a:solidFill>
                <a:effectLst>
                  <a:outerShdw blurRad="38100" dist="38100" dir="2700000" algn="tl">
                    <a:srgbClr val="000000"/>
                  </a:outerShdw>
                </a:effectLst>
                <a:latin typeface="Arial"/>
              </a:rPr>
              <a:t>2. Quan sát đồ vật cần theo một trình tự hợp lý, bằng nhiều cách khác nhau (mắt nhìn, tai nghe, tay sờ…)</a:t>
            </a:r>
          </a:p>
        </p:txBody>
      </p:sp>
      <p:sp>
        <p:nvSpPr>
          <p:cNvPr id="221191" name="Rectangle 7"/>
          <p:cNvSpPr>
            <a:spLocks noChangeArrowheads="1"/>
          </p:cNvSpPr>
          <p:nvPr/>
        </p:nvSpPr>
        <p:spPr bwMode="auto">
          <a:xfrm>
            <a:off x="203200" y="4330700"/>
            <a:ext cx="7010400" cy="946150"/>
          </a:xfrm>
          <a:prstGeom prst="rect">
            <a:avLst/>
          </a:prstGeom>
          <a:noFill/>
          <a:ln w="9525" algn="ctr">
            <a:noFill/>
            <a:miter lim="800000"/>
            <a:headEnd/>
            <a:tailEnd/>
          </a:ln>
          <a:effectLst/>
        </p:spPr>
        <p:txBody>
          <a:bodyPr>
            <a:spAutoFit/>
          </a:bodyPr>
          <a:lstStyle/>
          <a:p>
            <a:pPr>
              <a:defRPr/>
            </a:pPr>
            <a:r>
              <a:rPr lang="en-US">
                <a:solidFill>
                  <a:schemeClr val="tx1"/>
                </a:solidFill>
                <a:effectLst>
                  <a:outerShdw blurRad="38100" dist="38100" dir="2700000" algn="tl">
                    <a:srgbClr val="000000"/>
                  </a:outerShdw>
                </a:effectLst>
                <a:latin typeface="Arial"/>
              </a:rPr>
              <a:t>3.Cần chú ý phát hiện những đặc điểm riêng, phân biệt đồ vật này với đồ vật</a:t>
            </a:r>
            <a:r>
              <a:rPr lang="en-US">
                <a:solidFill>
                  <a:srgbClr val="0000FF"/>
                </a:solidFill>
                <a:effectLst>
                  <a:outerShdw blurRad="38100" dist="38100" dir="2700000" algn="tl">
                    <a:srgbClr val="000000"/>
                  </a:outerShdw>
                </a:effectLst>
                <a:latin typeface="Arial"/>
              </a:rPr>
              <a:t> </a:t>
            </a:r>
            <a:r>
              <a:rPr lang="en-US">
                <a:solidFill>
                  <a:schemeClr val="tx1"/>
                </a:solidFill>
                <a:effectLst>
                  <a:outerShdw blurRad="38100" dist="38100" dir="2700000" algn="tl">
                    <a:srgbClr val="000000"/>
                  </a:outerShdw>
                </a:effectLst>
                <a:latin typeface="Arial"/>
              </a:rPr>
              <a:t>khác.</a:t>
            </a:r>
          </a:p>
        </p:txBody>
      </p:sp>
      <p:sp>
        <p:nvSpPr>
          <p:cNvPr id="221192" name="Rectangle 8"/>
          <p:cNvSpPr>
            <a:spLocks noChangeArrowheads="1"/>
          </p:cNvSpPr>
          <p:nvPr/>
        </p:nvSpPr>
        <p:spPr bwMode="auto">
          <a:xfrm>
            <a:off x="3384550" y="1911350"/>
            <a:ext cx="1973263" cy="479425"/>
          </a:xfrm>
          <a:prstGeom prst="rect">
            <a:avLst/>
          </a:prstGeom>
          <a:noFill/>
          <a:ln w="9525" algn="ctr">
            <a:noFill/>
            <a:miter lim="800000"/>
            <a:headEnd/>
            <a:tailEnd/>
          </a:ln>
          <a:effectLst/>
        </p:spPr>
        <p:txBody>
          <a:bodyPr wrap="none">
            <a:spAutoFit/>
          </a:bodyPr>
          <a:lstStyle/>
          <a:p>
            <a:pPr>
              <a:lnSpc>
                <a:spcPct val="90000"/>
              </a:lnSpc>
              <a:spcBef>
                <a:spcPct val="50000"/>
              </a:spcBef>
              <a:buClr>
                <a:schemeClr val="tx1"/>
              </a:buClr>
              <a:buSzPct val="60000"/>
              <a:buFont typeface="Wingdings" pitchFamily="2" charset="2"/>
              <a:buNone/>
              <a:defRPr/>
            </a:pPr>
            <a:r>
              <a:rPr lang="en-US" b="1" u="sng">
                <a:solidFill>
                  <a:srgbClr val="FFFF00"/>
                </a:solidFill>
                <a:effectLst>
                  <a:outerShdw blurRad="38100" dist="38100" dir="2700000" algn="tl">
                    <a:srgbClr val="000000"/>
                  </a:outerShdw>
                </a:effectLst>
                <a:latin typeface="Arial"/>
              </a:rPr>
              <a:t>II. Ghi nhớ</a:t>
            </a:r>
          </a:p>
        </p:txBody>
      </p:sp>
      <p:sp>
        <p:nvSpPr>
          <p:cNvPr id="10249" name="Text Box 9"/>
          <p:cNvSpPr txBox="1">
            <a:spLocks noChangeArrowheads="1"/>
          </p:cNvSpPr>
          <p:nvPr/>
        </p:nvSpPr>
        <p:spPr bwMode="auto">
          <a:xfrm>
            <a:off x="736600" y="25400"/>
            <a:ext cx="6932613" cy="1373188"/>
          </a:xfrm>
          <a:prstGeom prst="rect">
            <a:avLst/>
          </a:prstGeom>
          <a:noFill/>
          <a:ln w="9525" algn="ctr">
            <a:noFill/>
            <a:miter lim="800000"/>
            <a:headEnd/>
            <a:tailEnd/>
          </a:ln>
        </p:spPr>
        <p:txBody>
          <a:bodyPr>
            <a:spAutoFit/>
          </a:bodyPr>
          <a:lstStyle/>
          <a:p>
            <a:pPr algn="r"/>
            <a:endParaRPr lang="en-US" b="1" i="1">
              <a:solidFill>
                <a:schemeClr val="tx1"/>
              </a:solidFill>
              <a:latin typeface="Arial" charset="0"/>
            </a:endParaRPr>
          </a:p>
          <a:p>
            <a:pPr algn="l"/>
            <a:r>
              <a:rPr lang="en-US" b="1">
                <a:solidFill>
                  <a:schemeClr val="tx1"/>
                </a:solidFill>
                <a:latin typeface="Arial" charset="0"/>
              </a:rPr>
              <a:t>                                  Tập làm văn</a:t>
            </a:r>
            <a:r>
              <a:rPr lang="en-US">
                <a:solidFill>
                  <a:srgbClr val="3E35F7"/>
                </a:solidFill>
                <a:latin typeface="Arial" charset="0"/>
              </a:rPr>
              <a:t> </a:t>
            </a:r>
          </a:p>
          <a:p>
            <a:pPr algn="l"/>
            <a:endParaRPr lang="en-US">
              <a:latin typeface="Arial" charset="0"/>
            </a:endParaRPr>
          </a:p>
        </p:txBody>
      </p:sp>
      <p:sp>
        <p:nvSpPr>
          <p:cNvPr id="10250" name="Text Box 10"/>
          <p:cNvSpPr txBox="1">
            <a:spLocks noChangeArrowheads="1"/>
          </p:cNvSpPr>
          <p:nvPr/>
        </p:nvSpPr>
        <p:spPr bwMode="auto">
          <a:xfrm>
            <a:off x="2782888" y="977900"/>
            <a:ext cx="4405312" cy="519113"/>
          </a:xfrm>
          <a:prstGeom prst="rect">
            <a:avLst/>
          </a:prstGeom>
          <a:noFill/>
          <a:ln w="9525" algn="ctr">
            <a:noFill/>
            <a:miter lim="800000"/>
            <a:headEnd/>
            <a:tailEnd/>
          </a:ln>
        </p:spPr>
        <p:txBody>
          <a:bodyPr>
            <a:spAutoFit/>
          </a:bodyPr>
          <a:lstStyle/>
          <a:p>
            <a:r>
              <a:rPr lang="en-US" b="1">
                <a:solidFill>
                  <a:schemeClr val="tx1"/>
                </a:solidFill>
                <a:latin typeface="Arial" charset="0"/>
              </a:rPr>
              <a:t>QUAN SÁT ĐỒ VẬT </a:t>
            </a:r>
            <a:r>
              <a:rPr lang="en-US" sz="2400">
                <a:solidFill>
                  <a:schemeClr val="tx1"/>
                </a:solidFill>
                <a:latin typeface="Arial" charset="0"/>
              </a:rPr>
              <a:t>(153)</a:t>
            </a:r>
          </a:p>
        </p:txBody>
      </p:sp>
      <p:pic>
        <p:nvPicPr>
          <p:cNvPr id="10251" name="Picture 11" descr="196063"/>
          <p:cNvPicPr>
            <a:picLocks noChangeAspect="1" noChangeArrowheads="1" noCrop="1"/>
          </p:cNvPicPr>
          <p:nvPr/>
        </p:nvPicPr>
        <p:blipFill>
          <a:blip r:embed="rId2"/>
          <a:srcRect/>
          <a:stretch>
            <a:fillRect/>
          </a:stretch>
        </p:blipFill>
        <p:spPr bwMode="auto">
          <a:xfrm>
            <a:off x="8077200" y="6051550"/>
            <a:ext cx="1066800" cy="806450"/>
          </a:xfrm>
          <a:prstGeom prst="rect">
            <a:avLst/>
          </a:prstGeom>
          <a:noFill/>
          <a:ln w="9525">
            <a:noFill/>
            <a:miter lim="800000"/>
            <a:headEnd/>
            <a:tailEnd/>
          </a:ln>
        </p:spPr>
      </p:pic>
      <p:sp>
        <p:nvSpPr>
          <p:cNvPr id="10252" name="Text Box 12"/>
          <p:cNvSpPr txBox="1">
            <a:spLocks noChangeArrowheads="1"/>
          </p:cNvSpPr>
          <p:nvPr/>
        </p:nvSpPr>
        <p:spPr bwMode="auto">
          <a:xfrm>
            <a:off x="7924800" y="6096000"/>
            <a:ext cx="990600" cy="519113"/>
          </a:xfrm>
          <a:prstGeom prst="rect">
            <a:avLst/>
          </a:prstGeom>
          <a:noFill/>
          <a:ln w="9525" algn="ctr">
            <a:noFill/>
            <a:miter lim="800000"/>
            <a:headEnd/>
            <a:tailEnd/>
          </a:ln>
        </p:spPr>
        <p:txBody>
          <a:bodyPr>
            <a:spAutoFit/>
          </a:bodyPr>
          <a:lstStyle/>
          <a:p>
            <a:pPr>
              <a:spcBef>
                <a:spcPct val="50000"/>
              </a:spcBef>
            </a:pPr>
            <a:r>
              <a:rPr lang="en-US" b="1">
                <a:solidFill>
                  <a:srgbClr val="FFFF66"/>
                </a:solidFill>
                <a:latin typeface="Arial" charset="0"/>
              </a:rPr>
              <a:t>C Y</a:t>
            </a:r>
          </a:p>
        </p:txBody>
      </p:sp>
      <p:sp>
        <p:nvSpPr>
          <p:cNvPr id="10253" name="Line 13"/>
          <p:cNvSpPr>
            <a:spLocks noChangeShapeType="1"/>
          </p:cNvSpPr>
          <p:nvPr/>
        </p:nvSpPr>
        <p:spPr bwMode="auto">
          <a:xfrm flipH="1" flipV="1">
            <a:off x="8763000" y="6248400"/>
            <a:ext cx="304800" cy="304800"/>
          </a:xfrm>
          <a:prstGeom prst="line">
            <a:avLst/>
          </a:prstGeom>
          <a:noFill/>
          <a:ln w="38100">
            <a:solidFill>
              <a:srgbClr val="FF0000"/>
            </a:solidFill>
            <a:round/>
            <a:headEnd/>
            <a:tailEnd type="triangle" w="med" len="med"/>
          </a:ln>
        </p:spPr>
        <p:txBody>
          <a:bodyPr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21186"/>
                                        </p:tgtEl>
                                        <p:attrNameLst>
                                          <p:attrName>style.visibility</p:attrName>
                                        </p:attrNameLst>
                                      </p:cBhvr>
                                      <p:to>
                                        <p:strVal val="visible"/>
                                      </p:to>
                                    </p:set>
                                    <p:animEffect transition="in" filter="wipe(down)">
                                      <p:cBhvr>
                                        <p:cTn id="7" dur="500"/>
                                        <p:tgtEl>
                                          <p:spTgt spid="2211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xit" presetSubtype="4" fill="hold" grpId="1" nodeType="clickEffect">
                                  <p:stCondLst>
                                    <p:cond delay="0"/>
                                  </p:stCondLst>
                                  <p:childTnLst>
                                    <p:anim calcmode="lin" valueType="num">
                                      <p:cBhvr additive="base">
                                        <p:cTn id="11" dur="500"/>
                                        <p:tgtEl>
                                          <p:spTgt spid="221186"/>
                                        </p:tgtEl>
                                        <p:attrNameLst>
                                          <p:attrName>ppt_x</p:attrName>
                                        </p:attrNameLst>
                                      </p:cBhvr>
                                      <p:tavLst>
                                        <p:tav tm="0">
                                          <p:val>
                                            <p:strVal val="ppt_x"/>
                                          </p:val>
                                        </p:tav>
                                        <p:tav tm="100000">
                                          <p:val>
                                            <p:strVal val="ppt_x"/>
                                          </p:val>
                                        </p:tav>
                                      </p:tavLst>
                                    </p:anim>
                                    <p:anim calcmode="lin" valueType="num">
                                      <p:cBhvr additive="base">
                                        <p:cTn id="12" dur="500"/>
                                        <p:tgtEl>
                                          <p:spTgt spid="221186"/>
                                        </p:tgtEl>
                                        <p:attrNameLst>
                                          <p:attrName>ppt_y</p:attrName>
                                        </p:attrNameLst>
                                      </p:cBhvr>
                                      <p:tavLst>
                                        <p:tav tm="0">
                                          <p:val>
                                            <p:strVal val="ppt_y"/>
                                          </p:val>
                                        </p:tav>
                                        <p:tav tm="100000">
                                          <p:val>
                                            <p:strVal val="1+ppt_h/2"/>
                                          </p:val>
                                        </p:tav>
                                      </p:tavLst>
                                    </p:anim>
                                    <p:set>
                                      <p:cBhvr>
                                        <p:cTn id="13" dur="1" fill="hold">
                                          <p:stCondLst>
                                            <p:cond delay="499"/>
                                          </p:stCondLst>
                                        </p:cTn>
                                        <p:tgtEl>
                                          <p:spTgt spid="221186"/>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20" presetClass="entr" presetSubtype="0" fill="hold" grpId="0" nodeType="clickEffect">
                                  <p:stCondLst>
                                    <p:cond delay="0"/>
                                  </p:stCondLst>
                                  <p:childTnLst>
                                    <p:set>
                                      <p:cBhvr>
                                        <p:cTn id="17" dur="1" fill="hold">
                                          <p:stCondLst>
                                            <p:cond delay="0"/>
                                          </p:stCondLst>
                                        </p:cTn>
                                        <p:tgtEl>
                                          <p:spTgt spid="221189"/>
                                        </p:tgtEl>
                                        <p:attrNameLst>
                                          <p:attrName>style.visibility</p:attrName>
                                        </p:attrNameLst>
                                      </p:cBhvr>
                                      <p:to>
                                        <p:strVal val="visible"/>
                                      </p:to>
                                    </p:set>
                                    <p:animEffect transition="in" filter="wedge">
                                      <p:cBhvr>
                                        <p:cTn id="18" dur="2000"/>
                                        <p:tgtEl>
                                          <p:spTgt spid="22118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221187"/>
                                        </p:tgtEl>
                                        <p:attrNameLst>
                                          <p:attrName>style.visibility</p:attrName>
                                        </p:attrNameLst>
                                      </p:cBhvr>
                                      <p:to>
                                        <p:strVal val="visible"/>
                                      </p:to>
                                    </p:set>
                                    <p:animEffect transition="in" filter="wipe(down)">
                                      <p:cBhvr>
                                        <p:cTn id="23" dur="500"/>
                                        <p:tgtEl>
                                          <p:spTgt spid="22118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xit" presetSubtype="4" fill="hold" grpId="1" nodeType="clickEffect">
                                  <p:stCondLst>
                                    <p:cond delay="0"/>
                                  </p:stCondLst>
                                  <p:childTnLst>
                                    <p:anim calcmode="lin" valueType="num">
                                      <p:cBhvr additive="base">
                                        <p:cTn id="27" dur="500"/>
                                        <p:tgtEl>
                                          <p:spTgt spid="221187"/>
                                        </p:tgtEl>
                                        <p:attrNameLst>
                                          <p:attrName>ppt_x</p:attrName>
                                        </p:attrNameLst>
                                      </p:cBhvr>
                                      <p:tavLst>
                                        <p:tav tm="0">
                                          <p:val>
                                            <p:strVal val="ppt_x"/>
                                          </p:val>
                                        </p:tav>
                                        <p:tav tm="100000">
                                          <p:val>
                                            <p:strVal val="ppt_x"/>
                                          </p:val>
                                        </p:tav>
                                      </p:tavLst>
                                    </p:anim>
                                    <p:anim calcmode="lin" valueType="num">
                                      <p:cBhvr additive="base">
                                        <p:cTn id="28" dur="500"/>
                                        <p:tgtEl>
                                          <p:spTgt spid="221187"/>
                                        </p:tgtEl>
                                        <p:attrNameLst>
                                          <p:attrName>ppt_y</p:attrName>
                                        </p:attrNameLst>
                                      </p:cBhvr>
                                      <p:tavLst>
                                        <p:tav tm="0">
                                          <p:val>
                                            <p:strVal val="ppt_y"/>
                                          </p:val>
                                        </p:tav>
                                        <p:tav tm="100000">
                                          <p:val>
                                            <p:strVal val="1+ppt_h/2"/>
                                          </p:val>
                                        </p:tav>
                                      </p:tavLst>
                                    </p:anim>
                                    <p:set>
                                      <p:cBhvr>
                                        <p:cTn id="29" dur="1" fill="hold">
                                          <p:stCondLst>
                                            <p:cond delay="499"/>
                                          </p:stCondLst>
                                        </p:cTn>
                                        <p:tgtEl>
                                          <p:spTgt spid="221187"/>
                                        </p:tgtEl>
                                        <p:attrNameLst>
                                          <p:attrName>style.visibility</p:attrName>
                                        </p:attrNameLst>
                                      </p:cBhvr>
                                      <p:to>
                                        <p:strVal val="hidden"/>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20" presetClass="entr" presetSubtype="0" fill="hold" grpId="0" nodeType="clickEffect">
                                  <p:stCondLst>
                                    <p:cond delay="0"/>
                                  </p:stCondLst>
                                  <p:childTnLst>
                                    <p:set>
                                      <p:cBhvr>
                                        <p:cTn id="33" dur="1" fill="hold">
                                          <p:stCondLst>
                                            <p:cond delay="0"/>
                                          </p:stCondLst>
                                        </p:cTn>
                                        <p:tgtEl>
                                          <p:spTgt spid="221190"/>
                                        </p:tgtEl>
                                        <p:attrNameLst>
                                          <p:attrName>style.visibility</p:attrName>
                                        </p:attrNameLst>
                                      </p:cBhvr>
                                      <p:to>
                                        <p:strVal val="visible"/>
                                      </p:to>
                                    </p:set>
                                    <p:animEffect transition="in" filter="wedge">
                                      <p:cBhvr>
                                        <p:cTn id="34" dur="2000"/>
                                        <p:tgtEl>
                                          <p:spTgt spid="22119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0" presetClass="entr" presetSubtype="0" fill="hold" grpId="0" nodeType="clickEffect">
                                  <p:stCondLst>
                                    <p:cond delay="0"/>
                                  </p:stCondLst>
                                  <p:childTnLst>
                                    <p:set>
                                      <p:cBhvr>
                                        <p:cTn id="38" dur="1" fill="hold">
                                          <p:stCondLst>
                                            <p:cond delay="0"/>
                                          </p:stCondLst>
                                        </p:cTn>
                                        <p:tgtEl>
                                          <p:spTgt spid="221188"/>
                                        </p:tgtEl>
                                        <p:attrNameLst>
                                          <p:attrName>style.visibility</p:attrName>
                                        </p:attrNameLst>
                                      </p:cBhvr>
                                      <p:to>
                                        <p:strVal val="visible"/>
                                      </p:to>
                                    </p:set>
                                    <p:animEffect transition="in" filter="wedge">
                                      <p:cBhvr>
                                        <p:cTn id="39" dur="2000"/>
                                        <p:tgtEl>
                                          <p:spTgt spid="22118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xit" presetSubtype="4" fill="hold" grpId="1" nodeType="clickEffect">
                                  <p:stCondLst>
                                    <p:cond delay="0"/>
                                  </p:stCondLst>
                                  <p:childTnLst>
                                    <p:anim calcmode="lin" valueType="num">
                                      <p:cBhvr additive="base">
                                        <p:cTn id="43" dur="500"/>
                                        <p:tgtEl>
                                          <p:spTgt spid="221188"/>
                                        </p:tgtEl>
                                        <p:attrNameLst>
                                          <p:attrName>ppt_x</p:attrName>
                                        </p:attrNameLst>
                                      </p:cBhvr>
                                      <p:tavLst>
                                        <p:tav tm="0">
                                          <p:val>
                                            <p:strVal val="ppt_x"/>
                                          </p:val>
                                        </p:tav>
                                        <p:tav tm="100000">
                                          <p:val>
                                            <p:strVal val="ppt_x"/>
                                          </p:val>
                                        </p:tav>
                                      </p:tavLst>
                                    </p:anim>
                                    <p:anim calcmode="lin" valueType="num">
                                      <p:cBhvr additive="base">
                                        <p:cTn id="44" dur="500"/>
                                        <p:tgtEl>
                                          <p:spTgt spid="221188"/>
                                        </p:tgtEl>
                                        <p:attrNameLst>
                                          <p:attrName>ppt_y</p:attrName>
                                        </p:attrNameLst>
                                      </p:cBhvr>
                                      <p:tavLst>
                                        <p:tav tm="0">
                                          <p:val>
                                            <p:strVal val="ppt_y"/>
                                          </p:val>
                                        </p:tav>
                                        <p:tav tm="100000">
                                          <p:val>
                                            <p:strVal val="1+ppt_h/2"/>
                                          </p:val>
                                        </p:tav>
                                      </p:tavLst>
                                    </p:anim>
                                    <p:set>
                                      <p:cBhvr>
                                        <p:cTn id="45" dur="1" fill="hold">
                                          <p:stCondLst>
                                            <p:cond delay="499"/>
                                          </p:stCondLst>
                                        </p:cTn>
                                        <p:tgtEl>
                                          <p:spTgt spid="221188"/>
                                        </p:tgtEl>
                                        <p:attrNameLst>
                                          <p:attrName>style.visibility</p:attrName>
                                        </p:attrNameLst>
                                      </p:cBhvr>
                                      <p:to>
                                        <p:strVal val="hidden"/>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20" presetClass="entr" presetSubtype="0" fill="hold" grpId="0" nodeType="clickEffect">
                                  <p:stCondLst>
                                    <p:cond delay="0"/>
                                  </p:stCondLst>
                                  <p:childTnLst>
                                    <p:set>
                                      <p:cBhvr>
                                        <p:cTn id="49" dur="1" fill="hold">
                                          <p:stCondLst>
                                            <p:cond delay="0"/>
                                          </p:stCondLst>
                                        </p:cTn>
                                        <p:tgtEl>
                                          <p:spTgt spid="221191"/>
                                        </p:tgtEl>
                                        <p:attrNameLst>
                                          <p:attrName>style.visibility</p:attrName>
                                        </p:attrNameLst>
                                      </p:cBhvr>
                                      <p:to>
                                        <p:strVal val="visible"/>
                                      </p:to>
                                    </p:set>
                                    <p:animEffect transition="in" filter="wedge">
                                      <p:cBhvr>
                                        <p:cTn id="50" dur="2000"/>
                                        <p:tgtEl>
                                          <p:spTgt spid="221191"/>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8" presetClass="entr" presetSubtype="12" fill="hold" grpId="0" nodeType="clickEffect">
                                  <p:stCondLst>
                                    <p:cond delay="0"/>
                                  </p:stCondLst>
                                  <p:childTnLst>
                                    <p:set>
                                      <p:cBhvr>
                                        <p:cTn id="54" dur="1" fill="hold">
                                          <p:stCondLst>
                                            <p:cond delay="0"/>
                                          </p:stCondLst>
                                        </p:cTn>
                                        <p:tgtEl>
                                          <p:spTgt spid="221192"/>
                                        </p:tgtEl>
                                        <p:attrNameLst>
                                          <p:attrName>style.visibility</p:attrName>
                                        </p:attrNameLst>
                                      </p:cBhvr>
                                      <p:to>
                                        <p:strVal val="visible"/>
                                      </p:to>
                                    </p:set>
                                    <p:animEffect transition="in" filter="strips(downLeft)">
                                      <p:cBhvr>
                                        <p:cTn id="55" dur="500"/>
                                        <p:tgtEl>
                                          <p:spTgt spid="2211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6" grpId="0"/>
      <p:bldP spid="221186" grpId="1"/>
      <p:bldP spid="221187" grpId="0"/>
      <p:bldP spid="221187" grpId="1"/>
      <p:bldP spid="221188" grpId="0"/>
      <p:bldP spid="221188" grpId="1"/>
      <p:bldP spid="221189" grpId="0"/>
      <p:bldP spid="221190" grpId="0"/>
      <p:bldP spid="221191" grpId="0"/>
      <p:bldP spid="22119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pPr eaLnBrk="1" hangingPunct="1">
              <a:defRPr/>
            </a:pPr>
            <a:endParaRPr lang="en-US" smtClean="0"/>
          </a:p>
        </p:txBody>
      </p:sp>
      <p:sp>
        <p:nvSpPr>
          <p:cNvPr id="172035" name="Rectangle 3"/>
          <p:cNvSpPr>
            <a:spLocks noGrp="1" noChangeArrowheads="1"/>
          </p:cNvSpPr>
          <p:nvPr>
            <p:ph type="body" idx="1"/>
          </p:nvPr>
        </p:nvSpPr>
        <p:spPr/>
        <p:txBody>
          <a:bodyPr/>
          <a:lstStyle/>
          <a:p>
            <a:pPr eaLnBrk="1" hangingPunct="1">
              <a:defRPr/>
            </a:pPr>
            <a:endParaRPr lang="en-US" smtClean="0">
              <a:latin typeface="Arial"/>
            </a:endParaRPr>
          </a:p>
        </p:txBody>
      </p:sp>
      <p:pic>
        <p:nvPicPr>
          <p:cNvPr id="11268" name="Picture 4" descr="SLGG_2002"/>
          <p:cNvPicPr>
            <a:picLocks noChangeAspect="1" noChangeArrowheads="1"/>
          </p:cNvPicPr>
          <p:nvPr/>
        </p:nvPicPr>
        <p:blipFill>
          <a:blip r:embed="rId2"/>
          <a:srcRect/>
          <a:stretch>
            <a:fillRect/>
          </a:stretch>
        </p:blipFill>
        <p:spPr bwMode="auto">
          <a:xfrm>
            <a:off x="-228600" y="0"/>
            <a:ext cx="9144000" cy="6858000"/>
          </a:xfrm>
          <a:prstGeom prst="rect">
            <a:avLst/>
          </a:prstGeom>
          <a:noFill/>
          <a:ln w="9525">
            <a:noFill/>
            <a:miter lim="800000"/>
            <a:headEnd/>
            <a:tailEnd/>
          </a:ln>
        </p:spPr>
      </p:pic>
      <p:sp>
        <p:nvSpPr>
          <p:cNvPr id="172037" name="Text Box 5"/>
          <p:cNvSpPr txBox="1">
            <a:spLocks noChangeArrowheads="1"/>
          </p:cNvSpPr>
          <p:nvPr/>
        </p:nvSpPr>
        <p:spPr bwMode="auto">
          <a:xfrm>
            <a:off x="152400" y="927100"/>
            <a:ext cx="12485688" cy="1068388"/>
          </a:xfrm>
          <a:prstGeom prst="rect">
            <a:avLst/>
          </a:prstGeom>
          <a:noFill/>
          <a:ln w="9525" algn="ctr">
            <a:noFill/>
            <a:miter lim="800000"/>
            <a:headEnd/>
            <a:tailEnd/>
          </a:ln>
        </p:spPr>
        <p:txBody>
          <a:bodyPr>
            <a:spAutoFit/>
          </a:bodyPr>
          <a:lstStyle/>
          <a:p>
            <a:pPr marL="342900" indent="-342900" algn="l"/>
            <a:endParaRPr lang="en-US" b="1">
              <a:latin typeface="Arial" charset="0"/>
            </a:endParaRPr>
          </a:p>
          <a:p>
            <a:pPr marL="342900" indent="-342900" algn="l"/>
            <a:r>
              <a:rPr lang="en-US" sz="3600" b="1" u="sng">
                <a:solidFill>
                  <a:srgbClr val="FF0066"/>
                </a:solidFill>
                <a:latin typeface="Arial" charset="0"/>
              </a:rPr>
              <a:t>III. Luyện tập </a:t>
            </a:r>
          </a:p>
        </p:txBody>
      </p:sp>
      <p:sp>
        <p:nvSpPr>
          <p:cNvPr id="172038" name="Text Box 6"/>
          <p:cNvSpPr txBox="1">
            <a:spLocks noChangeArrowheads="1"/>
          </p:cNvSpPr>
          <p:nvPr/>
        </p:nvSpPr>
        <p:spPr bwMode="auto">
          <a:xfrm>
            <a:off x="152400" y="1981200"/>
            <a:ext cx="8763000" cy="2308225"/>
          </a:xfrm>
          <a:prstGeom prst="rect">
            <a:avLst/>
          </a:prstGeom>
          <a:noFill/>
          <a:ln w="9525" algn="ctr">
            <a:noFill/>
            <a:miter lim="800000"/>
            <a:headEnd/>
            <a:tailEnd/>
          </a:ln>
        </p:spPr>
        <p:txBody>
          <a:bodyPr>
            <a:spAutoFit/>
          </a:bodyPr>
          <a:lstStyle/>
          <a:p>
            <a:pPr algn="l"/>
            <a:r>
              <a:rPr lang="en-US" sz="3600">
                <a:solidFill>
                  <a:srgbClr val="3E35F7"/>
                </a:solidFill>
                <a:latin typeface="Arial" charset="0"/>
              </a:rPr>
              <a:t> 	</a:t>
            </a:r>
            <a:r>
              <a:rPr lang="en-US" sz="3600" b="1">
                <a:solidFill>
                  <a:srgbClr val="3E35F7"/>
                </a:solidFill>
                <a:latin typeface="Arial" charset="0"/>
              </a:rPr>
              <a:t>Dựa vào kết quả quan sát của em , hãy</a:t>
            </a:r>
          </a:p>
          <a:p>
            <a:pPr algn="l"/>
            <a:r>
              <a:rPr lang="en-US" sz="3600" b="1">
                <a:solidFill>
                  <a:srgbClr val="3E35F7"/>
                </a:solidFill>
                <a:latin typeface="Arial" charset="0"/>
              </a:rPr>
              <a:t> lập dàn ý cho bài văn tả đồ chơi mà em đã chọn?</a:t>
            </a:r>
          </a:p>
        </p:txBody>
      </p:sp>
      <p:sp>
        <p:nvSpPr>
          <p:cNvPr id="172039" name="Line 7"/>
          <p:cNvSpPr>
            <a:spLocks noChangeShapeType="1"/>
          </p:cNvSpPr>
          <p:nvPr/>
        </p:nvSpPr>
        <p:spPr bwMode="auto">
          <a:xfrm>
            <a:off x="2819400" y="2590800"/>
            <a:ext cx="3352800" cy="0"/>
          </a:xfrm>
          <a:prstGeom prst="line">
            <a:avLst/>
          </a:prstGeom>
          <a:noFill/>
          <a:ln w="28575">
            <a:solidFill>
              <a:srgbClr val="FF0066"/>
            </a:solidFill>
            <a:round/>
            <a:headEnd/>
            <a:tailEnd/>
          </a:ln>
        </p:spPr>
        <p:txBody>
          <a:bodyPr anchor="ctr"/>
          <a:lstStyle/>
          <a:p>
            <a:endParaRPr lang="en-US"/>
          </a:p>
        </p:txBody>
      </p:sp>
      <p:sp>
        <p:nvSpPr>
          <p:cNvPr id="172040" name="Line 8"/>
          <p:cNvSpPr>
            <a:spLocks noChangeShapeType="1"/>
          </p:cNvSpPr>
          <p:nvPr/>
        </p:nvSpPr>
        <p:spPr bwMode="auto">
          <a:xfrm>
            <a:off x="533400" y="3124200"/>
            <a:ext cx="5791200" cy="0"/>
          </a:xfrm>
          <a:prstGeom prst="line">
            <a:avLst/>
          </a:prstGeom>
          <a:noFill/>
          <a:ln w="28575">
            <a:solidFill>
              <a:srgbClr val="FF0066"/>
            </a:solidFill>
            <a:round/>
            <a:headEnd/>
            <a:tailEnd/>
          </a:ln>
        </p:spPr>
        <p:txBody>
          <a:bodyPr anchor="ctr"/>
          <a:lstStyle/>
          <a:p>
            <a:endParaRPr lang="en-US"/>
          </a:p>
        </p:txBody>
      </p:sp>
      <p:sp>
        <p:nvSpPr>
          <p:cNvPr id="172041" name="Rectangle 9"/>
          <p:cNvSpPr>
            <a:spLocks noChangeArrowheads="1"/>
          </p:cNvSpPr>
          <p:nvPr/>
        </p:nvSpPr>
        <p:spPr bwMode="auto">
          <a:xfrm>
            <a:off x="2624138" y="1993900"/>
            <a:ext cx="3825875" cy="646113"/>
          </a:xfrm>
          <a:prstGeom prst="rect">
            <a:avLst/>
          </a:prstGeom>
          <a:noFill/>
          <a:ln w="9525" algn="ctr">
            <a:noFill/>
            <a:miter lim="800000"/>
            <a:headEnd/>
            <a:tailEnd/>
          </a:ln>
        </p:spPr>
        <p:txBody>
          <a:bodyPr wrap="none">
            <a:spAutoFit/>
          </a:bodyPr>
          <a:lstStyle/>
          <a:p>
            <a:r>
              <a:rPr lang="en-US" sz="3600" b="1">
                <a:solidFill>
                  <a:srgbClr val="FF0066"/>
                </a:solidFill>
                <a:latin typeface="Arial" charset="0"/>
              </a:rPr>
              <a:t>kết quả quan sát</a:t>
            </a:r>
          </a:p>
        </p:txBody>
      </p:sp>
      <p:sp>
        <p:nvSpPr>
          <p:cNvPr id="172042" name="Rectangle 10"/>
          <p:cNvSpPr>
            <a:spLocks noChangeArrowheads="1"/>
          </p:cNvSpPr>
          <p:nvPr/>
        </p:nvSpPr>
        <p:spPr bwMode="auto">
          <a:xfrm>
            <a:off x="-165100" y="2527300"/>
            <a:ext cx="7208838" cy="646113"/>
          </a:xfrm>
          <a:prstGeom prst="rect">
            <a:avLst/>
          </a:prstGeom>
          <a:noFill/>
          <a:ln w="9525" algn="ctr">
            <a:noFill/>
            <a:miter lim="800000"/>
            <a:headEnd/>
            <a:tailEnd/>
          </a:ln>
        </p:spPr>
        <p:txBody>
          <a:bodyPr wrap="none">
            <a:spAutoFit/>
          </a:bodyPr>
          <a:lstStyle/>
          <a:p>
            <a:r>
              <a:rPr lang="en-US" sz="3600" b="1">
                <a:solidFill>
                  <a:srgbClr val="FF0066"/>
                </a:solidFill>
                <a:latin typeface="Arial" charset="0"/>
              </a:rPr>
              <a:t>lập dàn ý cho bài văn tả đồ chơi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72037"/>
                                        </p:tgtEl>
                                        <p:attrNameLst>
                                          <p:attrName>style.visibility</p:attrName>
                                        </p:attrNameLst>
                                      </p:cBhvr>
                                      <p:to>
                                        <p:strVal val="visible"/>
                                      </p:to>
                                    </p:set>
                                    <p:anim calcmode="lin" valueType="num">
                                      <p:cBhvr>
                                        <p:cTn id="7" dur="1000" fill="hold"/>
                                        <p:tgtEl>
                                          <p:spTgt spid="172037"/>
                                        </p:tgtEl>
                                        <p:attrNameLst>
                                          <p:attrName>ppt_x</p:attrName>
                                        </p:attrNameLst>
                                      </p:cBhvr>
                                      <p:tavLst>
                                        <p:tav tm="0">
                                          <p:val>
                                            <p:strVal val="#ppt_x-.2"/>
                                          </p:val>
                                        </p:tav>
                                        <p:tav tm="100000">
                                          <p:val>
                                            <p:strVal val="#ppt_x"/>
                                          </p:val>
                                        </p:tav>
                                      </p:tavLst>
                                    </p:anim>
                                    <p:anim calcmode="lin" valueType="num">
                                      <p:cBhvr>
                                        <p:cTn id="8" dur="1000" fill="hold"/>
                                        <p:tgtEl>
                                          <p:spTgt spid="172037"/>
                                        </p:tgtEl>
                                        <p:attrNameLst>
                                          <p:attrName>ppt_y</p:attrName>
                                        </p:attrNameLst>
                                      </p:cBhvr>
                                      <p:tavLst>
                                        <p:tav tm="0">
                                          <p:val>
                                            <p:strVal val="#ppt_y"/>
                                          </p:val>
                                        </p:tav>
                                        <p:tav tm="100000">
                                          <p:val>
                                            <p:strVal val="#ppt_y"/>
                                          </p:val>
                                        </p:tav>
                                      </p:tavLst>
                                    </p:anim>
                                    <p:animEffect transition="in" filter="wipe(right)" prLst="gradientSize: 0.1">
                                      <p:cBhvr>
                                        <p:cTn id="9" dur="1000"/>
                                        <p:tgtEl>
                                          <p:spTgt spid="17203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8" presetClass="entr" presetSubtype="16" fill="hold" grpId="0" nodeType="clickEffect">
                                  <p:stCondLst>
                                    <p:cond delay="0"/>
                                  </p:stCondLst>
                                  <p:childTnLst>
                                    <p:set>
                                      <p:cBhvr>
                                        <p:cTn id="13" dur="1" fill="hold">
                                          <p:stCondLst>
                                            <p:cond delay="0"/>
                                          </p:stCondLst>
                                        </p:cTn>
                                        <p:tgtEl>
                                          <p:spTgt spid="172038"/>
                                        </p:tgtEl>
                                        <p:attrNameLst>
                                          <p:attrName>style.visibility</p:attrName>
                                        </p:attrNameLst>
                                      </p:cBhvr>
                                      <p:to>
                                        <p:strVal val="visible"/>
                                      </p:to>
                                    </p:set>
                                    <p:animEffect transition="in" filter="diamond(in)">
                                      <p:cBhvr>
                                        <p:cTn id="14" dur="2000"/>
                                        <p:tgtEl>
                                          <p:spTgt spid="17203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172039"/>
                                        </p:tgtEl>
                                        <p:attrNameLst>
                                          <p:attrName>style.visibility</p:attrName>
                                        </p:attrNameLst>
                                      </p:cBhvr>
                                      <p:to>
                                        <p:strVal val="visible"/>
                                      </p:to>
                                    </p:set>
                                    <p:animEffect transition="in" filter="strips(downLeft)">
                                      <p:cBhvr>
                                        <p:cTn id="19" dur="500"/>
                                        <p:tgtEl>
                                          <p:spTgt spid="17203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72041"/>
                                        </p:tgtEl>
                                        <p:attrNameLst>
                                          <p:attrName>style.visibility</p:attrName>
                                        </p:attrNameLst>
                                      </p:cBhvr>
                                      <p:to>
                                        <p:strVal val="visible"/>
                                      </p:to>
                                    </p:set>
                                    <p:animEffect transition="in" filter="dissolve">
                                      <p:cBhvr>
                                        <p:cTn id="24" dur="3000"/>
                                        <p:tgtEl>
                                          <p:spTgt spid="17204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72040"/>
                                        </p:tgtEl>
                                        <p:attrNameLst>
                                          <p:attrName>style.visibility</p:attrName>
                                        </p:attrNameLst>
                                      </p:cBhvr>
                                      <p:to>
                                        <p:strVal val="visible"/>
                                      </p:to>
                                    </p:set>
                                    <p:animEffect transition="in" filter="strips(downLeft)">
                                      <p:cBhvr>
                                        <p:cTn id="29" dur="500"/>
                                        <p:tgtEl>
                                          <p:spTgt spid="17204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8" presetClass="entr" presetSubtype="12" fill="hold" grpId="0" nodeType="clickEffect">
                                  <p:stCondLst>
                                    <p:cond delay="0"/>
                                  </p:stCondLst>
                                  <p:childTnLst>
                                    <p:set>
                                      <p:cBhvr>
                                        <p:cTn id="33" dur="1" fill="hold">
                                          <p:stCondLst>
                                            <p:cond delay="0"/>
                                          </p:stCondLst>
                                        </p:cTn>
                                        <p:tgtEl>
                                          <p:spTgt spid="172042"/>
                                        </p:tgtEl>
                                        <p:attrNameLst>
                                          <p:attrName>style.visibility</p:attrName>
                                        </p:attrNameLst>
                                      </p:cBhvr>
                                      <p:to>
                                        <p:strVal val="visible"/>
                                      </p:to>
                                    </p:set>
                                    <p:animEffect transition="in" filter="strips(downLeft)">
                                      <p:cBhvr>
                                        <p:cTn id="34" dur="5000"/>
                                        <p:tgtEl>
                                          <p:spTgt spid="1720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7" grpId="0"/>
      <p:bldP spid="172038" grpId="0"/>
      <p:bldP spid="172039" grpId="0" animBg="1"/>
      <p:bldP spid="172040" grpId="0" animBg="1"/>
      <p:bldP spid="172041" grpId="0"/>
      <p:bldP spid="172042" grpId="0"/>
    </p:bldLst>
  </p:timing>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2417</TotalTime>
  <Words>1277</Words>
  <Application>Microsoft Office PowerPoint</Application>
  <PresentationFormat>On-screen Show (4:3)</PresentationFormat>
  <Paragraphs>116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Times New Roman</vt:lpstr>
      <vt:lpstr>Arial</vt:lpstr>
      <vt:lpstr>Verdana</vt:lpstr>
      <vt:lpstr>Wingdings</vt:lpstr>
      <vt:lpstr>.VnTime</vt:lpstr>
      <vt:lpstr>Globe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1/ Những cây nấm rừng đã khiến tác giả có những liên tưởng thú vị gì? Bằng biện pháp nghệ thuật nào?</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CHÀO MỪNG CÁC THẦY CÔ</dc:title>
  <dc:creator>Minh Tri Nguyen</dc:creator>
  <cp:lastModifiedBy>CSTeam</cp:lastModifiedBy>
  <cp:revision>298</cp:revision>
  <dcterms:created xsi:type="dcterms:W3CDTF">2008-09-28T09:26:51Z</dcterms:created>
  <dcterms:modified xsi:type="dcterms:W3CDTF">2016-06-30T01:42:37Z</dcterms:modified>
</cp:coreProperties>
</file>